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258" r:id="rId3"/>
    <p:sldId id="259" r:id="rId4"/>
    <p:sldId id="283" r:id="rId5"/>
    <p:sldId id="356" r:id="rId6"/>
    <p:sldId id="351" r:id="rId7"/>
    <p:sldId id="353" r:id="rId8"/>
    <p:sldId id="354" r:id="rId9"/>
    <p:sldId id="355" r:id="rId10"/>
    <p:sldId id="307" r:id="rId11"/>
    <p:sldId id="308" r:id="rId12"/>
    <p:sldId id="331" r:id="rId13"/>
    <p:sldId id="306" r:id="rId14"/>
    <p:sldId id="275" r:id="rId15"/>
    <p:sldId id="277" r:id="rId16"/>
    <p:sldId id="294" r:id="rId17"/>
    <p:sldId id="276" r:id="rId18"/>
    <p:sldId id="280" r:id="rId19"/>
    <p:sldId id="299" r:id="rId20"/>
    <p:sldId id="298" r:id="rId21"/>
    <p:sldId id="321" r:id="rId22"/>
    <p:sldId id="315" r:id="rId23"/>
    <p:sldId id="327" r:id="rId24"/>
    <p:sldId id="328" r:id="rId25"/>
    <p:sldId id="329" r:id="rId26"/>
    <p:sldId id="332" r:id="rId27"/>
    <p:sldId id="333" r:id="rId28"/>
    <p:sldId id="334" r:id="rId29"/>
    <p:sldId id="335" r:id="rId30"/>
    <p:sldId id="330" r:id="rId31"/>
    <p:sldId id="297" r:id="rId32"/>
    <p:sldId id="310" r:id="rId33"/>
    <p:sldId id="311" r:id="rId34"/>
    <p:sldId id="316" r:id="rId35"/>
    <p:sldId id="319" r:id="rId36"/>
    <p:sldId id="320" r:id="rId37"/>
    <p:sldId id="318" r:id="rId38"/>
    <p:sldId id="305" r:id="rId39"/>
    <p:sldId id="301" r:id="rId40"/>
    <p:sldId id="302" r:id="rId41"/>
    <p:sldId id="303" r:id="rId42"/>
    <p:sldId id="317" r:id="rId43"/>
    <p:sldId id="312" r:id="rId44"/>
    <p:sldId id="336" r:id="rId45"/>
    <p:sldId id="337" r:id="rId46"/>
    <p:sldId id="344" r:id="rId47"/>
    <p:sldId id="345" r:id="rId48"/>
    <p:sldId id="326" r:id="rId49"/>
    <p:sldId id="341" r:id="rId50"/>
    <p:sldId id="343" r:id="rId51"/>
    <p:sldId id="346" r:id="rId52"/>
    <p:sldId id="342" r:id="rId53"/>
    <p:sldId id="322" r:id="rId54"/>
    <p:sldId id="347" r:id="rId55"/>
    <p:sldId id="348" r:id="rId56"/>
    <p:sldId id="349" r:id="rId57"/>
    <p:sldId id="314" r:id="rId58"/>
    <p:sldId id="352" r:id="rId59"/>
    <p:sldId id="350"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4" d="100"/>
          <a:sy n="84" d="100"/>
        </p:scale>
        <p:origin x="1426" y="8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95CF09-4CF4-2E48-9BE1-7A9E25FD2396}" type="datetimeFigureOut">
              <a:rPr lang="en-US" smtClean="0"/>
              <a:t>11/19/2015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F73440-B343-694D-9E9F-3490F3907B67}" type="slidenum">
              <a:rPr lang="en-US" smtClean="0"/>
              <a:t>‹#›</a:t>
            </a:fld>
            <a:endParaRPr lang="en-US"/>
          </a:p>
        </p:txBody>
      </p:sp>
    </p:spTree>
    <p:extLst>
      <p:ext uri="{BB962C8B-B14F-4D97-AF65-F5344CB8AC3E}">
        <p14:creationId xmlns:p14="http://schemas.microsoft.com/office/powerpoint/2010/main" val="34201939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D8DD61-C050-A448-B56E-01EFF6FE40B5}" type="slidenum">
              <a:rPr lang="en-US" smtClean="0"/>
              <a:pPr/>
              <a:t>3</a:t>
            </a:fld>
            <a:endParaRPr lang="en-US"/>
          </a:p>
        </p:txBody>
      </p:sp>
    </p:spTree>
    <p:extLst>
      <p:ext uri="{BB962C8B-B14F-4D97-AF65-F5344CB8AC3E}">
        <p14:creationId xmlns:p14="http://schemas.microsoft.com/office/powerpoint/2010/main" val="2144702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0FA11F81-E72E-9B40-8694-7391B0002E57}" type="datetimeFigureOut">
              <a:rPr lang="en-US" smtClean="0"/>
              <a:t>11/19/2015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70C0B3-9A1A-2F49-A4B4-A0E3773D580A}" type="slidenum">
              <a:rPr lang="en-US" smtClean="0"/>
              <a:t>‹#›</a:t>
            </a:fld>
            <a:endParaRPr lang="en-US"/>
          </a:p>
        </p:txBody>
      </p:sp>
    </p:spTree>
    <p:extLst>
      <p:ext uri="{BB962C8B-B14F-4D97-AF65-F5344CB8AC3E}">
        <p14:creationId xmlns:p14="http://schemas.microsoft.com/office/powerpoint/2010/main" val="3215799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0FA11F81-E72E-9B40-8694-7391B0002E57}" type="datetimeFigureOut">
              <a:rPr lang="en-US" smtClean="0"/>
              <a:t>11/19/2015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70C0B3-9A1A-2F49-A4B4-A0E3773D580A}" type="slidenum">
              <a:rPr lang="en-US" smtClean="0"/>
              <a:t>‹#›</a:t>
            </a:fld>
            <a:endParaRPr lang="en-US"/>
          </a:p>
        </p:txBody>
      </p:sp>
    </p:spTree>
    <p:extLst>
      <p:ext uri="{BB962C8B-B14F-4D97-AF65-F5344CB8AC3E}">
        <p14:creationId xmlns:p14="http://schemas.microsoft.com/office/powerpoint/2010/main" val="2861218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0FA11F81-E72E-9B40-8694-7391B0002E57}" type="datetimeFigureOut">
              <a:rPr lang="en-US" smtClean="0"/>
              <a:t>11/19/2015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70C0B3-9A1A-2F49-A4B4-A0E3773D580A}" type="slidenum">
              <a:rPr lang="en-US" smtClean="0"/>
              <a:t>‹#›</a:t>
            </a:fld>
            <a:endParaRPr lang="en-US"/>
          </a:p>
        </p:txBody>
      </p:sp>
    </p:spTree>
    <p:extLst>
      <p:ext uri="{BB962C8B-B14F-4D97-AF65-F5344CB8AC3E}">
        <p14:creationId xmlns:p14="http://schemas.microsoft.com/office/powerpoint/2010/main" val="418085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0FA11F81-E72E-9B40-8694-7391B0002E57}" type="datetimeFigureOut">
              <a:rPr lang="en-US" smtClean="0"/>
              <a:t>11/19/2015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70C0B3-9A1A-2F49-A4B4-A0E3773D580A}" type="slidenum">
              <a:rPr lang="en-US" smtClean="0"/>
              <a:t>‹#›</a:t>
            </a:fld>
            <a:endParaRPr lang="en-US"/>
          </a:p>
        </p:txBody>
      </p:sp>
    </p:spTree>
    <p:extLst>
      <p:ext uri="{BB962C8B-B14F-4D97-AF65-F5344CB8AC3E}">
        <p14:creationId xmlns:p14="http://schemas.microsoft.com/office/powerpoint/2010/main" val="3175555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0FA11F81-E72E-9B40-8694-7391B0002E57}" type="datetimeFigureOut">
              <a:rPr lang="en-US" smtClean="0"/>
              <a:t>11/19/2015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70C0B3-9A1A-2F49-A4B4-A0E3773D580A}" type="slidenum">
              <a:rPr lang="en-US" smtClean="0"/>
              <a:t>‹#›</a:t>
            </a:fld>
            <a:endParaRPr lang="en-US"/>
          </a:p>
        </p:txBody>
      </p:sp>
    </p:spTree>
    <p:extLst>
      <p:ext uri="{BB962C8B-B14F-4D97-AF65-F5344CB8AC3E}">
        <p14:creationId xmlns:p14="http://schemas.microsoft.com/office/powerpoint/2010/main" val="3855382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0FA11F81-E72E-9B40-8694-7391B0002E57}" type="datetimeFigureOut">
              <a:rPr lang="en-US" smtClean="0"/>
              <a:t>11/19/2015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70C0B3-9A1A-2F49-A4B4-A0E3773D580A}" type="slidenum">
              <a:rPr lang="en-US" smtClean="0"/>
              <a:t>‹#›</a:t>
            </a:fld>
            <a:endParaRPr lang="en-US"/>
          </a:p>
        </p:txBody>
      </p:sp>
    </p:spTree>
    <p:extLst>
      <p:ext uri="{BB962C8B-B14F-4D97-AF65-F5344CB8AC3E}">
        <p14:creationId xmlns:p14="http://schemas.microsoft.com/office/powerpoint/2010/main" val="2950064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0FA11F81-E72E-9B40-8694-7391B0002E57}" type="datetimeFigureOut">
              <a:rPr lang="en-US" smtClean="0"/>
              <a:t>11/19/2015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70C0B3-9A1A-2F49-A4B4-A0E3773D580A}" type="slidenum">
              <a:rPr lang="en-US" smtClean="0"/>
              <a:t>‹#›</a:t>
            </a:fld>
            <a:endParaRPr lang="en-US"/>
          </a:p>
        </p:txBody>
      </p:sp>
    </p:spTree>
    <p:extLst>
      <p:ext uri="{BB962C8B-B14F-4D97-AF65-F5344CB8AC3E}">
        <p14:creationId xmlns:p14="http://schemas.microsoft.com/office/powerpoint/2010/main" val="1624036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0FA11F81-E72E-9B40-8694-7391B0002E57}" type="datetimeFigureOut">
              <a:rPr lang="en-US" smtClean="0"/>
              <a:t>11/19/2015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70C0B3-9A1A-2F49-A4B4-A0E3773D580A}" type="slidenum">
              <a:rPr lang="en-US" smtClean="0"/>
              <a:t>‹#›</a:t>
            </a:fld>
            <a:endParaRPr lang="en-US"/>
          </a:p>
        </p:txBody>
      </p:sp>
    </p:spTree>
    <p:extLst>
      <p:ext uri="{BB962C8B-B14F-4D97-AF65-F5344CB8AC3E}">
        <p14:creationId xmlns:p14="http://schemas.microsoft.com/office/powerpoint/2010/main" val="2703923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A11F81-E72E-9B40-8694-7391B0002E57}" type="datetimeFigureOut">
              <a:rPr lang="en-US" smtClean="0"/>
              <a:t>11/19/2015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70C0B3-9A1A-2F49-A4B4-A0E3773D580A}" type="slidenum">
              <a:rPr lang="en-US" smtClean="0"/>
              <a:t>‹#›</a:t>
            </a:fld>
            <a:endParaRPr lang="en-US"/>
          </a:p>
        </p:txBody>
      </p:sp>
    </p:spTree>
    <p:extLst>
      <p:ext uri="{BB962C8B-B14F-4D97-AF65-F5344CB8AC3E}">
        <p14:creationId xmlns:p14="http://schemas.microsoft.com/office/powerpoint/2010/main" val="1029264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0FA11F81-E72E-9B40-8694-7391B0002E57}" type="datetimeFigureOut">
              <a:rPr lang="en-US" smtClean="0"/>
              <a:t>11/19/2015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70C0B3-9A1A-2F49-A4B4-A0E3773D580A}" type="slidenum">
              <a:rPr lang="en-US" smtClean="0"/>
              <a:t>‹#›</a:t>
            </a:fld>
            <a:endParaRPr lang="en-US"/>
          </a:p>
        </p:txBody>
      </p:sp>
    </p:spTree>
    <p:extLst>
      <p:ext uri="{BB962C8B-B14F-4D97-AF65-F5344CB8AC3E}">
        <p14:creationId xmlns:p14="http://schemas.microsoft.com/office/powerpoint/2010/main" val="1236370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0FA11F81-E72E-9B40-8694-7391B0002E57}" type="datetimeFigureOut">
              <a:rPr lang="en-US" smtClean="0"/>
              <a:t>11/19/2015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70C0B3-9A1A-2F49-A4B4-A0E3773D580A}" type="slidenum">
              <a:rPr lang="en-US" smtClean="0"/>
              <a:t>‹#›</a:t>
            </a:fld>
            <a:endParaRPr lang="en-US"/>
          </a:p>
        </p:txBody>
      </p:sp>
    </p:spTree>
    <p:extLst>
      <p:ext uri="{BB962C8B-B14F-4D97-AF65-F5344CB8AC3E}">
        <p14:creationId xmlns:p14="http://schemas.microsoft.com/office/powerpoint/2010/main" val="1468470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A11F81-E72E-9B40-8694-7391B0002E57}" type="datetimeFigureOut">
              <a:rPr lang="en-US" smtClean="0"/>
              <a:t>11/19/2015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70C0B3-9A1A-2F49-A4B4-A0E3773D580A}" type="slidenum">
              <a:rPr lang="en-US" smtClean="0"/>
              <a:t>‹#›</a:t>
            </a:fld>
            <a:endParaRPr lang="en-US"/>
          </a:p>
        </p:txBody>
      </p:sp>
    </p:spTree>
    <p:extLst>
      <p:ext uri="{BB962C8B-B14F-4D97-AF65-F5344CB8AC3E}">
        <p14:creationId xmlns:p14="http://schemas.microsoft.com/office/powerpoint/2010/main" val="13987744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hyperlink" Target="http://en.wikipedia.org/wiki/Matryoshka_doll" TargetMode="External"/><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hyperlink" Target="https://msdn.microsoft.com/en-us/library/dn589788.aspx"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iancooper/Brighter-Tutorial" TargetMode="External"/><Relationship Id="rId2" Type="http://schemas.openxmlformats.org/officeDocument/2006/relationships/hyperlink" Target="https://github.com/iancooper/Presentations"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Brighter Future</a:t>
            </a:r>
            <a:endParaRPr lang="en-US" dirty="0"/>
          </a:p>
        </p:txBody>
      </p:sp>
      <p:sp>
        <p:nvSpPr>
          <p:cNvPr id="3" name="Subtitle 2"/>
          <p:cNvSpPr>
            <a:spLocks noGrp="1"/>
          </p:cNvSpPr>
          <p:nvPr>
            <p:ph type="subTitle" idx="1"/>
          </p:nvPr>
        </p:nvSpPr>
        <p:spPr/>
        <p:txBody>
          <a:bodyPr/>
          <a:lstStyle/>
          <a:p>
            <a:r>
              <a:rPr lang="en-US" dirty="0" smtClean="0"/>
              <a:t>Dispatchers, Processors, and Task Queues</a:t>
            </a:r>
            <a:endParaRPr lang="en-US" dirty="0"/>
          </a:p>
        </p:txBody>
      </p:sp>
    </p:spTree>
    <p:extLst>
      <p:ext uri="{BB962C8B-B14F-4D97-AF65-F5344CB8AC3E}">
        <p14:creationId xmlns:p14="http://schemas.microsoft.com/office/powerpoint/2010/main" val="2167234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 Tour of Brighter</a:t>
            </a:r>
            <a:endParaRPr lang="en-GB" dirty="0"/>
          </a:p>
        </p:txBody>
      </p:sp>
      <p:sp>
        <p:nvSpPr>
          <p:cNvPr id="5" name="Text Placeholder 4"/>
          <p:cNvSpPr>
            <a:spLocks noGrp="1"/>
          </p:cNvSpPr>
          <p:nvPr>
            <p:ph type="body" idx="1"/>
          </p:nvPr>
        </p:nvSpPr>
        <p:spPr/>
        <p:txBody>
          <a:bodyPr/>
          <a:lstStyle/>
          <a:p>
            <a:r>
              <a:rPr lang="en-GB" dirty="0" smtClean="0"/>
              <a:t>Always look on the bright side of life</a:t>
            </a:r>
            <a:endParaRPr lang="en-GB" dirty="0"/>
          </a:p>
        </p:txBody>
      </p:sp>
    </p:spTree>
    <p:extLst>
      <p:ext uri="{BB962C8B-B14F-4D97-AF65-F5344CB8AC3E}">
        <p14:creationId xmlns:p14="http://schemas.microsoft.com/office/powerpoint/2010/main" val="32389330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Hello World</a:t>
            </a:r>
            <a:endParaRPr lang="en-GB" dirty="0"/>
          </a:p>
        </p:txBody>
      </p:sp>
      <p:sp>
        <p:nvSpPr>
          <p:cNvPr id="6" name="Text Placeholder 5"/>
          <p:cNvSpPr>
            <a:spLocks noGrp="1"/>
          </p:cNvSpPr>
          <p:nvPr>
            <p:ph type="body" sz="half" idx="2"/>
          </p:nvPr>
        </p:nvSpPr>
        <p:spPr/>
        <p:txBody>
          <a:bodyPr/>
          <a:lstStyle/>
          <a:p>
            <a:r>
              <a:rPr lang="en-GB" dirty="0" smtClean="0"/>
              <a:t>In this </a:t>
            </a:r>
            <a:r>
              <a:rPr lang="en-GB" b="1" dirty="0" smtClean="0"/>
              <a:t>demo</a:t>
            </a:r>
            <a:r>
              <a:rPr lang="en-GB" dirty="0" smtClean="0"/>
              <a:t> we show you how to use a command dispatcher to implement the classic Hello World application.</a:t>
            </a:r>
          </a:p>
          <a:p>
            <a:endParaRPr lang="en-GB" dirty="0"/>
          </a:p>
          <a:p>
            <a:r>
              <a:rPr lang="en-GB" dirty="0" smtClean="0"/>
              <a:t>Our goal is to show you </a:t>
            </a:r>
            <a:r>
              <a:rPr lang="en-GB" dirty="0" err="1" smtClean="0"/>
              <a:t>Brighter’s</a:t>
            </a:r>
            <a:r>
              <a:rPr lang="en-GB" dirty="0" smtClean="0"/>
              <a:t> Command Dispatcher, as simply as possible</a:t>
            </a:r>
            <a:endParaRPr lang="en-GB"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5050" y="1602185"/>
            <a:ext cx="5111750" cy="3194843"/>
          </a:xfrm>
        </p:spPr>
      </p:pic>
    </p:spTree>
    <p:extLst>
      <p:ext uri="{BB962C8B-B14F-4D97-AF65-F5344CB8AC3E}">
        <p14:creationId xmlns:p14="http://schemas.microsoft.com/office/powerpoint/2010/main" val="42297071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do I get Brighter?</a:t>
            </a:r>
            <a:endParaRPr lang="en-GB" dirty="0"/>
          </a:p>
        </p:txBody>
      </p:sp>
      <p:sp>
        <p:nvSpPr>
          <p:cNvPr id="4" name="Text Placeholder 3"/>
          <p:cNvSpPr>
            <a:spLocks noGrp="1"/>
          </p:cNvSpPr>
          <p:nvPr>
            <p:ph type="body" sz="half" idx="2"/>
          </p:nvPr>
        </p:nvSpPr>
        <p:spPr>
          <a:xfrm>
            <a:off x="374073" y="1435100"/>
            <a:ext cx="3091440" cy="4691063"/>
          </a:xfrm>
        </p:spPr>
        <p:txBody>
          <a:bodyPr/>
          <a:lstStyle/>
          <a:p>
            <a:r>
              <a:rPr lang="en-GB" dirty="0" smtClean="0"/>
              <a:t>We are an MIT-licensed library available via </a:t>
            </a:r>
            <a:r>
              <a:rPr lang="en-GB" dirty="0" err="1" smtClean="0"/>
              <a:t>NuGet</a:t>
            </a:r>
            <a:r>
              <a:rPr lang="en-GB" dirty="0" smtClean="0"/>
              <a:t>.</a:t>
            </a:r>
          </a:p>
          <a:p>
            <a:endParaRPr lang="en-GB" dirty="0"/>
          </a:p>
          <a:p>
            <a:r>
              <a:rPr lang="en-GB" dirty="0" smtClean="0"/>
              <a:t>Look for </a:t>
            </a:r>
            <a:r>
              <a:rPr lang="en-GB" b="1" dirty="0" smtClean="0"/>
              <a:t>paramore.brighter.*</a:t>
            </a:r>
            <a:r>
              <a:rPr lang="en-GB" dirty="0" smtClean="0"/>
              <a:t> </a:t>
            </a:r>
          </a:p>
          <a:p>
            <a:endParaRPr lang="en-GB" dirty="0"/>
          </a:p>
          <a:p>
            <a:r>
              <a:rPr lang="en-GB" b="1" dirty="0" err="1" smtClean="0"/>
              <a:t>paramore.brighter.commandprocessor</a:t>
            </a:r>
            <a:r>
              <a:rPr lang="en-GB" dirty="0" smtClean="0"/>
              <a:t> is the core package for command dispatcher and command processor.</a:t>
            </a:r>
          </a:p>
          <a:p>
            <a:endParaRPr lang="en-GB" dirty="0"/>
          </a:p>
          <a:p>
            <a:r>
              <a:rPr lang="en-GB" b="1" dirty="0" err="1" smtClean="0"/>
              <a:t>paramore.brighter.serviceactivator</a:t>
            </a:r>
            <a:r>
              <a:rPr lang="en-GB" dirty="0" smtClean="0"/>
              <a:t> is the core package for tasks queues.</a:t>
            </a:r>
          </a:p>
          <a:p>
            <a:endParaRPr lang="en-GB" dirty="0" smtClean="0"/>
          </a:p>
          <a:p>
            <a:r>
              <a:rPr lang="en-GB" dirty="0" smtClean="0"/>
              <a:t>Most of the other packages in </a:t>
            </a:r>
            <a:r>
              <a:rPr lang="en-GB" dirty="0" err="1" smtClean="0"/>
              <a:t>paramore.brighter</a:t>
            </a:r>
            <a:r>
              <a:rPr lang="en-GB" dirty="0" smtClean="0"/>
              <a:t> are implementations of the abstract components defined in the other two libraries. </a:t>
            </a:r>
            <a:endParaRPr lang="en-GB" dirty="0"/>
          </a:p>
          <a:p>
            <a:endParaRPr lang="en-GB" dirty="0" smtClean="0"/>
          </a:p>
          <a:p>
            <a:r>
              <a:rPr lang="en-GB" dirty="0" smtClean="0"/>
              <a:t>The source is on </a:t>
            </a:r>
            <a:r>
              <a:rPr lang="en-GB" dirty="0" err="1" smtClean="0"/>
              <a:t>Github</a:t>
            </a:r>
            <a:endParaRPr lang="en-GB" dirty="0"/>
          </a:p>
        </p:txBody>
      </p:sp>
      <p:pic>
        <p:nvPicPr>
          <p:cNvPr id="1026" name="Picture 2" descr="https://raw.githubusercontent.com/NuGet/Home/master/resources/nug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7619" y="1269451"/>
            <a:ext cx="4229100" cy="12858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kinlane-productions.s3.amazonaws.com/api-evangelist-site/blog/github-logo-text-horizont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8872" y="2682649"/>
            <a:ext cx="4009217" cy="15898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upload.wikimedia.org/wikipedia/commons/thumb/0/0b/License_icon-mit-2.svg/256px-License_icon-mit-2.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9819" y="4646487"/>
            <a:ext cx="1221928" cy="1221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1039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Command Dispatcher</a:t>
            </a:r>
            <a:endParaRPr lang="en-GB" dirty="0"/>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2090428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476699" y="260648"/>
            <a:ext cx="4040188" cy="639762"/>
          </a:xfrm>
        </p:spPr>
        <p:txBody>
          <a:bodyPr/>
          <a:lstStyle/>
          <a:p>
            <a:r>
              <a:rPr lang="en-GB" dirty="0" smtClean="0"/>
              <a:t>Command Design Pattern</a:t>
            </a:r>
            <a:endParaRPr lang="en-GB" dirty="0"/>
          </a:p>
        </p:txBody>
      </p:sp>
      <p:sp>
        <p:nvSpPr>
          <p:cNvPr id="6" name="Content Placeholder 5"/>
          <p:cNvSpPr>
            <a:spLocks noGrp="1"/>
          </p:cNvSpPr>
          <p:nvPr>
            <p:ph sz="half" idx="2"/>
          </p:nvPr>
        </p:nvSpPr>
        <p:spPr>
          <a:xfrm>
            <a:off x="457200" y="1052736"/>
            <a:ext cx="4040188" cy="5073427"/>
          </a:xfrm>
        </p:spPr>
        <p:txBody>
          <a:bodyPr>
            <a:normAutofit fontScale="62500" lnSpcReduction="20000"/>
          </a:bodyPr>
          <a:lstStyle/>
          <a:p>
            <a:pPr marL="0" indent="0">
              <a:buNone/>
            </a:pPr>
            <a:r>
              <a:rPr lang="en-GB" dirty="0"/>
              <a:t>The command design pattern </a:t>
            </a:r>
            <a:r>
              <a:rPr lang="en-GB" b="1" dirty="0"/>
              <a:t>encapsulates a request as an object</a:t>
            </a:r>
            <a:r>
              <a:rPr lang="en-GB" dirty="0"/>
              <a:t>, allowing </a:t>
            </a:r>
            <a:r>
              <a:rPr lang="en-GB" b="1" dirty="0"/>
              <a:t>reuse</a:t>
            </a:r>
            <a:r>
              <a:rPr lang="en-GB" dirty="0"/>
              <a:t>, </a:t>
            </a:r>
            <a:r>
              <a:rPr lang="en-GB" b="1" dirty="0" smtClean="0"/>
              <a:t>queuing</a:t>
            </a:r>
            <a:r>
              <a:rPr lang="en-GB" dirty="0" smtClean="0"/>
              <a:t> </a:t>
            </a:r>
            <a:r>
              <a:rPr lang="en-GB" dirty="0"/>
              <a:t>or </a:t>
            </a:r>
            <a:r>
              <a:rPr lang="en-GB" b="1" dirty="0"/>
              <a:t>logging</a:t>
            </a:r>
            <a:r>
              <a:rPr lang="en-GB" dirty="0"/>
              <a:t> of requests, or </a:t>
            </a:r>
            <a:r>
              <a:rPr lang="en-GB" b="1" dirty="0"/>
              <a:t>undo</a:t>
            </a:r>
            <a:r>
              <a:rPr lang="en-GB" dirty="0"/>
              <a:t>able operations. </a:t>
            </a:r>
            <a:endParaRPr lang="en-GB" dirty="0" smtClean="0"/>
          </a:p>
          <a:p>
            <a:pPr marL="0" indent="0">
              <a:buNone/>
            </a:pPr>
            <a:r>
              <a:rPr lang="en-GB" dirty="0" smtClean="0"/>
              <a:t>It </a:t>
            </a:r>
            <a:r>
              <a:rPr lang="en-GB" dirty="0"/>
              <a:t>also serves to decouple the implementation of the request from the requestor. The caller of a command object does not need to understand how the command is actioned, only that the command exists</a:t>
            </a:r>
            <a:r>
              <a:rPr lang="en-GB" dirty="0" smtClean="0"/>
              <a:t>.</a:t>
            </a:r>
          </a:p>
          <a:p>
            <a:pPr marL="0" indent="0">
              <a:buNone/>
            </a:pPr>
            <a:endParaRPr lang="en-GB" dirty="0" smtClean="0"/>
          </a:p>
          <a:p>
            <a:pPr marL="0" indent="0">
              <a:buNone/>
            </a:pPr>
            <a:r>
              <a:rPr lang="en-GB" dirty="0" smtClean="0"/>
              <a:t>When </a:t>
            </a:r>
            <a:r>
              <a:rPr lang="en-GB" dirty="0"/>
              <a:t>the caller and the implementer are decoupled it becomes easy to replace or refactor the implementation of the request, without </a:t>
            </a:r>
            <a:r>
              <a:rPr lang="en-GB" dirty="0" smtClean="0"/>
              <a:t>impacting </a:t>
            </a:r>
            <a:r>
              <a:rPr lang="en-GB" dirty="0"/>
              <a:t>the caller - our system is more modifiable. </a:t>
            </a:r>
            <a:endParaRPr lang="en-GB" dirty="0" smtClean="0"/>
          </a:p>
          <a:p>
            <a:pPr marL="0" indent="0">
              <a:buNone/>
            </a:pPr>
            <a:endParaRPr lang="en-GB" dirty="0" smtClean="0"/>
          </a:p>
          <a:p>
            <a:pPr marL="0" indent="0">
              <a:buNone/>
            </a:pPr>
            <a:r>
              <a:rPr lang="en-GB" dirty="0" smtClean="0"/>
              <a:t>Our </a:t>
            </a:r>
            <a:r>
              <a:rPr lang="en-GB" dirty="0"/>
              <a:t>ability to test the command in isolation of the caller - allows us to </a:t>
            </a:r>
            <a:r>
              <a:rPr lang="en-GB" dirty="0" smtClean="0"/>
              <a:t>test our behaviour without mocking a framework </a:t>
            </a:r>
            <a:r>
              <a:rPr lang="en-GB" dirty="0"/>
              <a:t>- we can instantiate the command, provide 'fake' parameters to it and confirm the results. </a:t>
            </a:r>
            <a:endParaRPr lang="en-GB" dirty="0" smtClean="0"/>
          </a:p>
          <a:p>
            <a:pPr marL="0" indent="0">
              <a:buNone/>
            </a:pPr>
            <a:endParaRPr lang="en-GB" dirty="0"/>
          </a:p>
          <a:p>
            <a:pPr marL="0" indent="0">
              <a:buNone/>
            </a:pPr>
            <a:r>
              <a:rPr lang="en-GB" dirty="0" smtClean="0"/>
              <a:t>We </a:t>
            </a:r>
            <a:r>
              <a:rPr lang="en-GB" dirty="0"/>
              <a:t>can also </a:t>
            </a:r>
            <a:r>
              <a:rPr lang="en-GB" dirty="0" smtClean="0"/>
              <a:t>re-use </a:t>
            </a:r>
            <a:r>
              <a:rPr lang="en-GB" dirty="0"/>
              <a:t>the command from multiple </a:t>
            </a:r>
            <a:r>
              <a:rPr lang="en-GB" dirty="0" smtClean="0"/>
              <a:t>callers.</a:t>
            </a:r>
            <a:endParaRPr lang="en-GB" dirty="0"/>
          </a:p>
          <a:p>
            <a:pPr marL="0" indent="0">
              <a:buNone/>
            </a:pPr>
            <a:endParaRPr lang="en-GB" dirty="0"/>
          </a:p>
          <a:p>
            <a:pPr marL="0" indent="0">
              <a:buNone/>
            </a:pPr>
            <a:endParaRPr lang="en-GB" dirty="0"/>
          </a:p>
          <a:p>
            <a:pPr marL="0" indent="0">
              <a:buNone/>
            </a:pPr>
            <a:endParaRPr lang="en-GB" dirty="0"/>
          </a:p>
        </p:txBody>
      </p:sp>
      <p:sp>
        <p:nvSpPr>
          <p:cNvPr id="8" name="Content Placeholder 7"/>
          <p:cNvSpPr>
            <a:spLocks noGrp="1"/>
          </p:cNvSpPr>
          <p:nvPr>
            <p:ph sz="quarter" idx="4"/>
          </p:nvPr>
        </p:nvSpPr>
        <p:spPr>
          <a:xfrm>
            <a:off x="4645025" y="1052736"/>
            <a:ext cx="4041775" cy="5073427"/>
          </a:xfrm>
        </p:spPr>
        <p:txBody>
          <a:bodyPr>
            <a:normAutofit/>
          </a:bodyPr>
          <a:lstStyle/>
          <a:p>
            <a:pPr marL="0" indent="0">
              <a:buNone/>
            </a:pPr>
            <a:endParaRPr lang="en-GB" dirty="0"/>
          </a:p>
          <a:p>
            <a:pPr marL="0" indent="0">
              <a:buNone/>
            </a:pPr>
            <a:endParaRPr lang="en-GB" dirty="0"/>
          </a:p>
        </p:txBody>
      </p:sp>
      <p:pic>
        <p:nvPicPr>
          <p:cNvPr id="2" name="Picture 1" descr="CommandClassDiagr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4973" y="798748"/>
            <a:ext cx="2159257" cy="3283407"/>
          </a:xfrm>
          <a:prstGeom prst="rect">
            <a:avLst/>
          </a:prstGeom>
        </p:spPr>
      </p:pic>
      <p:sp>
        <p:nvSpPr>
          <p:cNvPr id="3" name="TextBox 2"/>
          <p:cNvSpPr txBox="1"/>
          <p:nvPr/>
        </p:nvSpPr>
        <p:spPr>
          <a:xfrm>
            <a:off x="4670230" y="4345215"/>
            <a:ext cx="4016570" cy="2246769"/>
          </a:xfrm>
          <a:prstGeom prst="rect">
            <a:avLst/>
          </a:prstGeom>
          <a:solidFill>
            <a:schemeClr val="bg2"/>
          </a:solidFill>
          <a:ln>
            <a:solidFill>
              <a:schemeClr val="tx1"/>
            </a:solidFill>
          </a:ln>
        </p:spPr>
        <p:txBody>
          <a:bodyPr wrap="square" rtlCol="0">
            <a:spAutoFit/>
          </a:bodyPr>
          <a:lstStyle/>
          <a:p>
            <a:r>
              <a:rPr lang="en-US" sz="1400" b="1" dirty="0" smtClean="0"/>
              <a:t>Command</a:t>
            </a:r>
            <a:r>
              <a:rPr lang="en-US" sz="1400" dirty="0" smtClean="0"/>
              <a:t> - Declares an interface for executing an operation.</a:t>
            </a:r>
            <a:endParaRPr lang="en-US" sz="1400" dirty="0"/>
          </a:p>
          <a:p>
            <a:r>
              <a:rPr lang="en-US" sz="1400" b="1" dirty="0" err="1" smtClean="0"/>
              <a:t>ConcreteCommand</a:t>
            </a:r>
            <a:r>
              <a:rPr lang="en-US" sz="1400" dirty="0" smtClean="0"/>
              <a:t> –Defines a binding between a </a:t>
            </a:r>
            <a:r>
              <a:rPr lang="en-US" sz="1400" b="1" dirty="0" smtClean="0"/>
              <a:t>Receiver</a:t>
            </a:r>
            <a:r>
              <a:rPr lang="en-US" sz="1400" dirty="0" smtClean="0"/>
              <a:t> object and an action. Implements Execute by invoking the corresponding operation</a:t>
            </a:r>
            <a:r>
              <a:rPr lang="en-US" sz="1400" dirty="0"/>
              <a:t>(s</a:t>
            </a:r>
            <a:r>
              <a:rPr lang="en-US" sz="1400" dirty="0" smtClean="0"/>
              <a:t>) on Receiver.</a:t>
            </a:r>
            <a:endParaRPr lang="en-US" sz="1400" dirty="0"/>
          </a:p>
          <a:p>
            <a:r>
              <a:rPr lang="en-US" sz="1400" b="1" dirty="0" smtClean="0"/>
              <a:t>Client</a:t>
            </a:r>
            <a:r>
              <a:rPr lang="en-US" sz="1400" dirty="0" smtClean="0"/>
              <a:t> – creates a </a:t>
            </a:r>
            <a:r>
              <a:rPr lang="en-US" sz="1400" dirty="0" err="1" smtClean="0"/>
              <a:t>ConcreteCommand</a:t>
            </a:r>
            <a:r>
              <a:rPr lang="en-US" sz="1400" dirty="0" smtClean="0"/>
              <a:t> object and sets its receiver.</a:t>
            </a:r>
            <a:endParaRPr lang="en-US" sz="1400" dirty="0"/>
          </a:p>
          <a:p>
            <a:r>
              <a:rPr lang="en-US" sz="1400" b="1" dirty="0" smtClean="0"/>
              <a:t>Invoker</a:t>
            </a:r>
            <a:r>
              <a:rPr lang="en-US" sz="1400" dirty="0" smtClean="0"/>
              <a:t> - asks the command to carry out the request</a:t>
            </a:r>
            <a:r>
              <a:rPr lang="en-US" sz="1400" dirty="0"/>
              <a:t>.</a:t>
            </a:r>
          </a:p>
        </p:txBody>
      </p:sp>
    </p:spTree>
    <p:extLst>
      <p:ext uri="{BB962C8B-B14F-4D97-AF65-F5344CB8AC3E}">
        <p14:creationId xmlns:p14="http://schemas.microsoft.com/office/powerpoint/2010/main" val="31798980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348031"/>
            <a:ext cx="4040188" cy="639762"/>
          </a:xfrm>
        </p:spPr>
        <p:txBody>
          <a:bodyPr/>
          <a:lstStyle/>
          <a:p>
            <a:r>
              <a:rPr lang="en-GB" dirty="0" smtClean="0"/>
              <a:t>Command Sequence Diagram</a:t>
            </a:r>
            <a:endParaRPr lang="en-GB" dirty="0"/>
          </a:p>
        </p:txBody>
      </p:sp>
      <p:pic>
        <p:nvPicPr>
          <p:cNvPr id="13" name="Content Placeholder 1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7200" y="2560824"/>
            <a:ext cx="4040188" cy="2201490"/>
          </a:xfrm>
        </p:spPr>
      </p:pic>
      <p:sp>
        <p:nvSpPr>
          <p:cNvPr id="12" name="Content Placeholder 11"/>
          <p:cNvSpPr>
            <a:spLocks noGrp="1"/>
          </p:cNvSpPr>
          <p:nvPr>
            <p:ph sz="quarter" idx="4"/>
          </p:nvPr>
        </p:nvSpPr>
        <p:spPr>
          <a:xfrm>
            <a:off x="4644008" y="1941897"/>
            <a:ext cx="4041775" cy="3439344"/>
          </a:xfrm>
        </p:spPr>
        <p:txBody>
          <a:bodyPr>
            <a:normAutofit/>
          </a:bodyPr>
          <a:lstStyle/>
          <a:p>
            <a:r>
              <a:rPr lang="en-GB" sz="1800" dirty="0"/>
              <a:t>An </a:t>
            </a:r>
            <a:r>
              <a:rPr lang="en-GB" sz="1800" b="1" dirty="0"/>
              <a:t>Invoker</a:t>
            </a:r>
            <a:r>
              <a:rPr lang="en-GB" sz="1800" dirty="0"/>
              <a:t> object </a:t>
            </a:r>
            <a:r>
              <a:rPr lang="en-GB" sz="1800" dirty="0" smtClean="0"/>
              <a:t>knows about the </a:t>
            </a:r>
            <a:r>
              <a:rPr lang="en-GB" sz="1800" dirty="0"/>
              <a:t>concrete Command object.</a:t>
            </a:r>
          </a:p>
          <a:p>
            <a:r>
              <a:rPr lang="en-GB" sz="1800" dirty="0"/>
              <a:t>The </a:t>
            </a:r>
            <a:r>
              <a:rPr lang="en-GB" sz="1800" b="1" dirty="0" smtClean="0"/>
              <a:t>Invoker</a:t>
            </a:r>
            <a:r>
              <a:rPr lang="en-GB" sz="1800" dirty="0" smtClean="0"/>
              <a:t> </a:t>
            </a:r>
            <a:r>
              <a:rPr lang="en-GB" sz="1800" dirty="0"/>
              <a:t>issues a request by calling </a:t>
            </a:r>
            <a:r>
              <a:rPr lang="en-GB" sz="1800" i="1" dirty="0"/>
              <a:t>Execute</a:t>
            </a:r>
            <a:r>
              <a:rPr lang="en-GB" sz="1800" dirty="0"/>
              <a:t> on the </a:t>
            </a:r>
            <a:r>
              <a:rPr lang="en-GB" sz="1800" b="1" dirty="0" smtClean="0"/>
              <a:t>Command</a:t>
            </a:r>
            <a:r>
              <a:rPr lang="en-GB" sz="1800" dirty="0"/>
              <a:t>. </a:t>
            </a:r>
            <a:endParaRPr lang="en-GB" sz="1800" dirty="0" smtClean="0"/>
          </a:p>
          <a:p>
            <a:r>
              <a:rPr lang="en-GB" sz="1800" dirty="0" smtClean="0"/>
              <a:t>When </a:t>
            </a:r>
            <a:r>
              <a:rPr lang="en-GB" sz="1800" dirty="0"/>
              <a:t>commands are </a:t>
            </a:r>
            <a:r>
              <a:rPr lang="en-GB" sz="1800" dirty="0" smtClean="0"/>
              <a:t>un-doable, the </a:t>
            </a:r>
            <a:r>
              <a:rPr lang="en-GB" sz="1800" dirty="0"/>
              <a:t>Command stores state for </a:t>
            </a:r>
            <a:r>
              <a:rPr lang="en-GB" sz="1800" b="1" dirty="0"/>
              <a:t>undoing</a:t>
            </a:r>
            <a:r>
              <a:rPr lang="en-GB" sz="1800" dirty="0"/>
              <a:t> the command prior to invoking Execute</a:t>
            </a:r>
            <a:r>
              <a:rPr lang="en-GB" sz="1800" dirty="0" smtClean="0"/>
              <a:t>.</a:t>
            </a:r>
          </a:p>
          <a:p>
            <a:r>
              <a:rPr lang="en-GB" sz="1800" dirty="0" smtClean="0"/>
              <a:t>The </a:t>
            </a:r>
            <a:r>
              <a:rPr lang="en-GB" sz="1800" dirty="0"/>
              <a:t>Command object invokes operations on its </a:t>
            </a:r>
            <a:r>
              <a:rPr lang="en-GB" sz="1800" b="1" dirty="0" smtClean="0"/>
              <a:t>Receiver</a:t>
            </a:r>
            <a:r>
              <a:rPr lang="en-GB" sz="1800" dirty="0" smtClean="0"/>
              <a:t> </a:t>
            </a:r>
            <a:r>
              <a:rPr lang="en-GB" sz="1800" dirty="0"/>
              <a:t>to carry out the request</a:t>
            </a:r>
          </a:p>
        </p:txBody>
      </p:sp>
    </p:spTree>
    <p:extLst>
      <p:ext uri="{BB962C8B-B14F-4D97-AF65-F5344CB8AC3E}">
        <p14:creationId xmlns:p14="http://schemas.microsoft.com/office/powerpoint/2010/main" val="9445133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Command Design </a:t>
            </a:r>
            <a:r>
              <a:rPr lang="en-GB" dirty="0" smtClean="0"/>
              <a:t>Pattern</a:t>
            </a:r>
            <a:endParaRPr lang="en-GB" dirty="0"/>
          </a:p>
        </p:txBody>
      </p:sp>
      <p:sp>
        <p:nvSpPr>
          <p:cNvPr id="8" name="Content Placeholder 7"/>
          <p:cNvSpPr>
            <a:spLocks noGrp="1"/>
          </p:cNvSpPr>
          <p:nvPr>
            <p:ph idx="1"/>
          </p:nvPr>
        </p:nvSpPr>
        <p:spPr>
          <a:xfrm>
            <a:off x="3575050" y="273050"/>
            <a:ext cx="5111750" cy="5155161"/>
          </a:xfrm>
        </p:spPr>
        <p:txBody>
          <a:bodyPr>
            <a:normAutofit fontScale="55000" lnSpcReduction="20000"/>
          </a:bodyPr>
          <a:lstStyle/>
          <a:p>
            <a:pPr marL="0" indent="0">
              <a:buNone/>
            </a:pPr>
            <a:endParaRPr lang="en-GB" dirty="0"/>
          </a:p>
          <a:p>
            <a:endParaRPr lang="en-GB" sz="2300" dirty="0"/>
          </a:p>
          <a:p>
            <a:r>
              <a:rPr lang="en-GB" dirty="0"/>
              <a:t>In DDD we call the object graph that is a transactional boundary an </a:t>
            </a:r>
            <a:r>
              <a:rPr lang="en-GB" b="1" dirty="0"/>
              <a:t>Aggregate</a:t>
            </a:r>
            <a:r>
              <a:rPr lang="en-GB" dirty="0"/>
              <a:t> (also a </a:t>
            </a:r>
            <a:r>
              <a:rPr lang="en-GB" b="1" dirty="0"/>
              <a:t>coarse-grained lock</a:t>
            </a:r>
            <a:r>
              <a:rPr lang="en-GB" dirty="0"/>
              <a:t>).</a:t>
            </a:r>
          </a:p>
          <a:p>
            <a:r>
              <a:rPr lang="en-GB" dirty="0"/>
              <a:t>We may need to notify other aggregates that can be eventually consistent of the change within the </a:t>
            </a:r>
            <a:r>
              <a:rPr lang="en-GB" dirty="0" err="1"/>
              <a:t>transactionally</a:t>
            </a:r>
            <a:r>
              <a:rPr lang="en-GB" dirty="0"/>
              <a:t> consistent boundary. </a:t>
            </a:r>
          </a:p>
          <a:p>
            <a:r>
              <a:rPr lang="en-GB" dirty="0"/>
              <a:t>Because this command is the result of another command, we often call it an Event.</a:t>
            </a:r>
          </a:p>
          <a:p>
            <a:r>
              <a:rPr lang="en-GB" dirty="0"/>
              <a:t>A Command is an instruction, and Event is a notification.</a:t>
            </a:r>
          </a:p>
          <a:p>
            <a:r>
              <a:rPr lang="en-GB" dirty="0"/>
              <a:t>The pattern to use here is Observer. A publisher notifies subscriber of an event. </a:t>
            </a:r>
          </a:p>
          <a:p>
            <a:r>
              <a:rPr lang="en-GB" dirty="0"/>
              <a:t>Because the handling of that notification is in itself likely to be a transactional boundary for a different aggregate we can encapsulate the event with the Command design pattern as well.</a:t>
            </a:r>
          </a:p>
          <a:p>
            <a:r>
              <a:rPr lang="en-GB" dirty="0"/>
              <a:t>By raising an Event for subscribers, we also allow multiple listeners. </a:t>
            </a:r>
          </a:p>
          <a:p>
            <a:pPr marL="0" indent="0">
              <a:buNone/>
            </a:pPr>
            <a:endParaRPr lang="en-GB" dirty="0"/>
          </a:p>
        </p:txBody>
      </p:sp>
      <p:sp>
        <p:nvSpPr>
          <p:cNvPr id="5" name="Text Placeholder 4"/>
          <p:cNvSpPr>
            <a:spLocks noGrp="1"/>
          </p:cNvSpPr>
          <p:nvPr>
            <p:ph type="body" sz="half" idx="2"/>
          </p:nvPr>
        </p:nvSpPr>
        <p:spPr/>
        <p:txBody>
          <a:bodyPr/>
          <a:lstStyle/>
          <a:p>
            <a:r>
              <a:rPr lang="en-GB" dirty="0" smtClean="0"/>
              <a:t>In </a:t>
            </a:r>
            <a:r>
              <a:rPr lang="en-GB" dirty="0"/>
              <a:t>addition we can structure a system </a:t>
            </a:r>
            <a:r>
              <a:rPr lang="en-GB" dirty="0" err="1" smtClean="0"/>
              <a:t>transactionally</a:t>
            </a:r>
            <a:r>
              <a:rPr lang="en-GB" dirty="0" smtClean="0"/>
              <a:t> </a:t>
            </a:r>
            <a:r>
              <a:rPr lang="en-GB" dirty="0"/>
              <a:t>using commands. </a:t>
            </a:r>
          </a:p>
          <a:p>
            <a:endParaRPr lang="en-GB" dirty="0"/>
          </a:p>
          <a:p>
            <a:r>
              <a:rPr lang="en-GB" dirty="0"/>
              <a:t>A command is essentially a </a:t>
            </a:r>
            <a:r>
              <a:rPr lang="en-GB" b="1" dirty="0"/>
              <a:t>transactional boundary</a:t>
            </a:r>
            <a:r>
              <a:rPr lang="en-GB" dirty="0"/>
              <a:t>. </a:t>
            </a:r>
          </a:p>
          <a:p>
            <a:endParaRPr lang="en-GB" dirty="0"/>
          </a:p>
          <a:p>
            <a:r>
              <a:rPr lang="en-GB" dirty="0"/>
              <a:t>We can generalize the pattern for a command as:</a:t>
            </a:r>
          </a:p>
          <a:p>
            <a:endParaRPr lang="en-GB" dirty="0"/>
          </a:p>
          <a:p>
            <a:r>
              <a:rPr lang="en-GB" dirty="0"/>
              <a:t>1: Begin Transaction</a:t>
            </a:r>
          </a:p>
          <a:p>
            <a:r>
              <a:rPr lang="en-GB" dirty="0"/>
              <a:t>2: Load from Repository</a:t>
            </a:r>
          </a:p>
          <a:p>
            <a:r>
              <a:rPr lang="en-GB" dirty="0"/>
              <a:t>3: Operate on Domain</a:t>
            </a:r>
          </a:p>
          <a:p>
            <a:r>
              <a:rPr lang="en-GB" dirty="0"/>
              <a:t>4: Flush to Repository</a:t>
            </a:r>
          </a:p>
          <a:p>
            <a:r>
              <a:rPr lang="en-GB" dirty="0"/>
              <a:t>5: Commit Transaction</a:t>
            </a:r>
          </a:p>
          <a:p>
            <a:r>
              <a:rPr lang="en-GB" dirty="0"/>
              <a:t>6: Invoke </a:t>
            </a:r>
            <a:r>
              <a:rPr lang="en-GB" dirty="0" smtClean="0"/>
              <a:t>Event Encapsulating </a:t>
            </a:r>
            <a:r>
              <a:rPr lang="en-GB" dirty="0"/>
              <a:t>Notification</a:t>
            </a:r>
          </a:p>
          <a:p>
            <a:endParaRPr lang="en-GB" dirty="0"/>
          </a:p>
          <a:p>
            <a:endParaRPr lang="en-GB" dirty="0"/>
          </a:p>
        </p:txBody>
      </p:sp>
    </p:spTree>
    <p:extLst>
      <p:ext uri="{BB962C8B-B14F-4D97-AF65-F5344CB8AC3E}">
        <p14:creationId xmlns:p14="http://schemas.microsoft.com/office/powerpoint/2010/main" val="40738060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Implementing a Command</a:t>
            </a:r>
            <a:endParaRPr lang="en-GB" dirty="0"/>
          </a:p>
        </p:txBody>
      </p:sp>
      <p:sp>
        <p:nvSpPr>
          <p:cNvPr id="8" name="Content Placeholder 7"/>
          <p:cNvSpPr>
            <a:spLocks noGrp="1"/>
          </p:cNvSpPr>
          <p:nvPr>
            <p:ph idx="1"/>
          </p:nvPr>
        </p:nvSpPr>
        <p:spPr>
          <a:xfrm>
            <a:off x="3635896" y="980728"/>
            <a:ext cx="5111750" cy="4812134"/>
          </a:xfrm>
        </p:spPr>
        <p:txBody>
          <a:bodyPr>
            <a:normAutofit fontScale="47500" lnSpcReduction="20000"/>
          </a:bodyPr>
          <a:lstStyle/>
          <a:p>
            <a:pPr marL="0" indent="0">
              <a:buNone/>
            </a:pPr>
            <a:r>
              <a:rPr lang="en-GB" b="1" dirty="0" smtClean="0"/>
              <a:t>public </a:t>
            </a:r>
            <a:r>
              <a:rPr lang="en-GB" b="1" dirty="0"/>
              <a:t>interface </a:t>
            </a:r>
            <a:r>
              <a:rPr lang="en-GB" b="1" dirty="0" err="1"/>
              <a:t>IAmACommand</a:t>
            </a:r>
            <a:endParaRPr lang="en-GB" b="1" dirty="0"/>
          </a:p>
          <a:p>
            <a:pPr marL="0" indent="0">
              <a:buNone/>
            </a:pPr>
            <a:r>
              <a:rPr lang="en-GB" b="1" dirty="0" smtClean="0"/>
              <a:t>{</a:t>
            </a:r>
          </a:p>
          <a:p>
            <a:pPr marL="0" indent="0">
              <a:buNone/>
            </a:pPr>
            <a:r>
              <a:rPr lang="en-GB" b="1" dirty="0" smtClean="0"/>
              <a:t>    void </a:t>
            </a:r>
            <a:r>
              <a:rPr lang="en-GB" b="1" dirty="0"/>
              <a:t>Execute();</a:t>
            </a:r>
          </a:p>
          <a:p>
            <a:pPr marL="0" indent="0">
              <a:buNone/>
            </a:pPr>
            <a:r>
              <a:rPr lang="en-GB" b="1" dirty="0"/>
              <a:t>}</a:t>
            </a:r>
          </a:p>
          <a:p>
            <a:pPr marL="0" indent="0">
              <a:buNone/>
            </a:pPr>
            <a:endParaRPr lang="en-GB" dirty="0"/>
          </a:p>
          <a:p>
            <a:pPr marL="0" indent="0">
              <a:buNone/>
            </a:pPr>
            <a:r>
              <a:rPr lang="en-GB" b="1" dirty="0"/>
              <a:t>public class </a:t>
            </a:r>
            <a:r>
              <a:rPr lang="en-GB" b="1" dirty="0" err="1"/>
              <a:t>UpdateMyThingForFooFooCommand</a:t>
            </a:r>
            <a:r>
              <a:rPr lang="en-GB" b="1" dirty="0"/>
              <a:t> </a:t>
            </a:r>
          </a:p>
          <a:p>
            <a:pPr marL="0" indent="0">
              <a:buNone/>
            </a:pPr>
            <a:r>
              <a:rPr lang="en-GB" b="1" dirty="0"/>
              <a:t>{</a:t>
            </a:r>
          </a:p>
          <a:p>
            <a:pPr marL="0" indent="0">
              <a:buNone/>
            </a:pPr>
            <a:r>
              <a:rPr lang="en-GB" b="1" dirty="0" smtClean="0"/>
              <a:t>    public </a:t>
            </a:r>
            <a:r>
              <a:rPr lang="en-GB" b="1" dirty="0" err="1"/>
              <a:t>UpdateMyThingForFooCommand</a:t>
            </a:r>
            <a:r>
              <a:rPr lang="en-GB" b="1" dirty="0"/>
              <a:t>(/* .. parameters ...*/)</a:t>
            </a:r>
          </a:p>
          <a:p>
            <a:pPr marL="0" indent="0">
              <a:buNone/>
            </a:pPr>
            <a:r>
              <a:rPr lang="en-GB" b="1" dirty="0" smtClean="0"/>
              <a:t>    {</a:t>
            </a:r>
            <a:endParaRPr lang="en-GB" b="1" dirty="0"/>
          </a:p>
          <a:p>
            <a:pPr marL="0" indent="0">
              <a:buNone/>
            </a:pPr>
            <a:r>
              <a:rPr lang="en-GB" b="1" dirty="0" smtClean="0"/>
              <a:t>        /* </a:t>
            </a:r>
            <a:r>
              <a:rPr lang="en-GB" b="1" dirty="0"/>
              <a:t>Initialize state of command for members */</a:t>
            </a:r>
          </a:p>
          <a:p>
            <a:pPr marL="0" indent="0">
              <a:buNone/>
            </a:pPr>
            <a:r>
              <a:rPr lang="en-GB" b="1" dirty="0" smtClean="0"/>
              <a:t>    }</a:t>
            </a:r>
            <a:endParaRPr lang="en-GB" b="1" dirty="0"/>
          </a:p>
          <a:p>
            <a:pPr marL="0" indent="0">
              <a:buNone/>
            </a:pPr>
            <a:endParaRPr lang="en-GB" b="1" dirty="0"/>
          </a:p>
          <a:p>
            <a:pPr marL="0" indent="0">
              <a:buNone/>
            </a:pPr>
            <a:r>
              <a:rPr lang="en-GB" b="1" dirty="0"/>
              <a:t>  public void Execute()</a:t>
            </a:r>
          </a:p>
          <a:p>
            <a:pPr marL="0" indent="0">
              <a:buNone/>
            </a:pPr>
            <a:r>
              <a:rPr lang="en-GB" b="1" dirty="0"/>
              <a:t>  {</a:t>
            </a:r>
          </a:p>
          <a:p>
            <a:pPr marL="0" indent="0">
              <a:buNone/>
            </a:pPr>
            <a:r>
              <a:rPr lang="en-GB" b="1" dirty="0"/>
              <a:t>    </a:t>
            </a:r>
            <a:r>
              <a:rPr lang="en-GB" b="1" dirty="0" smtClean="0"/>
              <a:t>    /*</a:t>
            </a:r>
            <a:r>
              <a:rPr lang="en-GB" b="1" dirty="0"/>
              <a:t>Other Stuff*/</a:t>
            </a:r>
          </a:p>
          <a:p>
            <a:pPr marL="0" indent="0">
              <a:buNone/>
            </a:pPr>
            <a:r>
              <a:rPr lang="en-GB" b="1" dirty="0"/>
              <a:t>  }</a:t>
            </a:r>
          </a:p>
          <a:p>
            <a:pPr marL="0" indent="0">
              <a:buNone/>
            </a:pPr>
            <a:r>
              <a:rPr lang="en-GB" b="1" dirty="0"/>
              <a:t>}</a:t>
            </a:r>
          </a:p>
          <a:p>
            <a:pPr marL="0" indent="0">
              <a:buNone/>
            </a:pPr>
            <a:endParaRPr lang="en-GB" dirty="0"/>
          </a:p>
        </p:txBody>
      </p:sp>
      <p:sp>
        <p:nvSpPr>
          <p:cNvPr id="9" name="Text Placeholder 8"/>
          <p:cNvSpPr>
            <a:spLocks noGrp="1"/>
          </p:cNvSpPr>
          <p:nvPr>
            <p:ph type="body" sz="half" idx="2"/>
          </p:nvPr>
        </p:nvSpPr>
        <p:spPr/>
        <p:txBody>
          <a:bodyPr/>
          <a:lstStyle/>
          <a:p>
            <a:r>
              <a:rPr lang="en-GB" dirty="0"/>
              <a:t>Implementing the </a:t>
            </a:r>
            <a:r>
              <a:rPr lang="en-GB" dirty="0" smtClean="0"/>
              <a:t>command pattern </a:t>
            </a:r>
            <a:r>
              <a:rPr lang="en-GB" dirty="0"/>
              <a:t>is </a:t>
            </a:r>
            <a:r>
              <a:rPr lang="en-GB" dirty="0" smtClean="0"/>
              <a:t>simple. </a:t>
            </a:r>
          </a:p>
          <a:p>
            <a:endParaRPr lang="en-GB" dirty="0" smtClean="0"/>
          </a:p>
          <a:p>
            <a:r>
              <a:rPr lang="en-GB" dirty="0" smtClean="0"/>
              <a:t>We </a:t>
            </a:r>
            <a:r>
              <a:rPr lang="en-GB" dirty="0"/>
              <a:t>implement a command interface, that has a method to execute the command. </a:t>
            </a:r>
            <a:endParaRPr lang="en-GB" dirty="0" smtClean="0"/>
          </a:p>
          <a:p>
            <a:endParaRPr lang="en-GB" dirty="0" smtClean="0"/>
          </a:p>
          <a:p>
            <a:r>
              <a:rPr lang="en-GB" dirty="0" smtClean="0"/>
              <a:t>We </a:t>
            </a:r>
            <a:r>
              <a:rPr lang="en-GB" dirty="0"/>
              <a:t>then create a concrete instance of the command that derives from this interface. The invoking class executes the command without being directly coupled to the receiver which the command uses to implement the action requested.</a:t>
            </a:r>
          </a:p>
          <a:p>
            <a:endParaRPr lang="en-GB" dirty="0"/>
          </a:p>
        </p:txBody>
      </p:sp>
    </p:spTree>
    <p:extLst>
      <p:ext uri="{BB962C8B-B14F-4D97-AF65-F5344CB8AC3E}">
        <p14:creationId xmlns:p14="http://schemas.microsoft.com/office/powerpoint/2010/main" val="22188898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Command </a:t>
            </a:r>
            <a:r>
              <a:rPr lang="en-GB" dirty="0" smtClean="0"/>
              <a:t>Dispatcher</a:t>
            </a:r>
            <a:endParaRPr lang="en-GB" dirty="0"/>
          </a:p>
        </p:txBody>
      </p:sp>
      <p:sp>
        <p:nvSpPr>
          <p:cNvPr id="9" name="Text Placeholder 8"/>
          <p:cNvSpPr>
            <a:spLocks noGrp="1"/>
          </p:cNvSpPr>
          <p:nvPr>
            <p:ph type="body" sz="half" idx="2"/>
          </p:nvPr>
        </p:nvSpPr>
        <p:spPr/>
        <p:txBody>
          <a:bodyPr>
            <a:normAutofit/>
          </a:bodyPr>
          <a:lstStyle/>
          <a:p>
            <a:r>
              <a:rPr lang="en-GB" dirty="0" smtClean="0"/>
              <a:t>To decouple we want to be able alter the implementation of the commands that we call without altering the invoker.</a:t>
            </a:r>
          </a:p>
          <a:p>
            <a:endParaRPr lang="en-GB" dirty="0" smtClean="0"/>
          </a:p>
          <a:p>
            <a:r>
              <a:rPr lang="en-GB" dirty="0" smtClean="0"/>
              <a:t>We introduce a </a:t>
            </a:r>
            <a:r>
              <a:rPr lang="en-GB" b="1" dirty="0" smtClean="0"/>
              <a:t>Command Handler</a:t>
            </a:r>
            <a:r>
              <a:rPr lang="en-GB" dirty="0" smtClean="0"/>
              <a:t> for each </a:t>
            </a:r>
            <a:r>
              <a:rPr lang="en-GB" b="1" dirty="0" smtClean="0"/>
              <a:t>Command</a:t>
            </a:r>
            <a:r>
              <a:rPr lang="en-GB" dirty="0" smtClean="0"/>
              <a:t> that can be invoked, that all implement a specific interface. Command-handlers are registered with a </a:t>
            </a:r>
            <a:r>
              <a:rPr lang="en-GB" b="1" dirty="0" smtClean="0"/>
              <a:t>Command Dispatcher</a:t>
            </a:r>
            <a:r>
              <a:rPr lang="en-GB" dirty="0" smtClean="0"/>
              <a:t> (and can also be removed) at run-time.</a:t>
            </a:r>
          </a:p>
          <a:p>
            <a:endParaRPr lang="en-GB" dirty="0"/>
          </a:p>
          <a:p>
            <a:r>
              <a:rPr lang="en-GB" dirty="0" smtClean="0"/>
              <a:t>When the application issues a command, it notifies the </a:t>
            </a:r>
            <a:r>
              <a:rPr lang="en-GB" b="1" dirty="0" smtClean="0"/>
              <a:t>Command Dispatcher</a:t>
            </a:r>
            <a:r>
              <a:rPr lang="en-GB" dirty="0" smtClean="0"/>
              <a:t> which dispatches to the command handler(s) associated with the command. </a:t>
            </a:r>
          </a:p>
          <a:p>
            <a:endParaRPr lang="en-GB" dirty="0"/>
          </a:p>
          <a:p>
            <a:r>
              <a:rPr lang="en-GB" dirty="0" smtClean="0"/>
              <a:t>This decouples dispatch from processing.</a:t>
            </a:r>
          </a:p>
          <a:p>
            <a:endParaRPr lang="en-GB" dirty="0"/>
          </a:p>
          <a:p>
            <a:endParaRPr lang="en-GB" dirty="0" smtClean="0"/>
          </a:p>
        </p:txBody>
      </p:sp>
      <p:sp>
        <p:nvSpPr>
          <p:cNvPr id="4" name="TextBox 3"/>
          <p:cNvSpPr txBox="1"/>
          <p:nvPr/>
        </p:nvSpPr>
        <p:spPr>
          <a:xfrm>
            <a:off x="4154714" y="943330"/>
            <a:ext cx="4435929" cy="5262979"/>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The </a:t>
            </a:r>
            <a:r>
              <a:rPr lang="en-US" sz="1600" b="1" dirty="0" smtClean="0"/>
              <a:t>Command Dispatcher</a:t>
            </a:r>
            <a:r>
              <a:rPr lang="en-US" sz="1600" dirty="0" smtClean="0"/>
              <a:t> allows dynamic registration and removal of </a:t>
            </a:r>
            <a:r>
              <a:rPr lang="en-US" sz="1600" b="1" dirty="0" smtClean="0"/>
              <a:t>Command Handlers</a:t>
            </a:r>
            <a:r>
              <a:rPr lang="en-US" sz="1600" dirty="0" smtClean="0"/>
              <a:t>, it is an administrative entity that manages linking of commands to the appropriate command handlers. </a:t>
            </a:r>
            <a:endParaRPr lang="en-US" sz="1600" dirty="0"/>
          </a:p>
          <a:p>
            <a:pPr marL="285750" indent="-285750">
              <a:buFont typeface="Arial" panose="020B0604020202020204" pitchFamily="34" charset="0"/>
              <a:buChar char="•"/>
            </a:pPr>
            <a:r>
              <a:rPr lang="en-US" sz="1600" dirty="0" smtClean="0"/>
              <a:t>It is an implementation of the </a:t>
            </a:r>
            <a:r>
              <a:rPr lang="en-US" sz="1600" b="1" dirty="0" smtClean="0"/>
              <a:t>Observer</a:t>
            </a:r>
            <a:r>
              <a:rPr lang="en-US" sz="1600" dirty="0" smtClean="0"/>
              <a:t> pattern in that hooks together publishers and subscribers.</a:t>
            </a:r>
          </a:p>
          <a:p>
            <a:pPr marL="285750" indent="-285750">
              <a:buFont typeface="Arial" panose="020B0604020202020204" pitchFamily="34" charset="0"/>
              <a:buChar char="•"/>
            </a:pPr>
            <a:r>
              <a:rPr lang="en-US" sz="1600" dirty="0" smtClean="0"/>
              <a:t>Command Dispatcher registration requires a key – provided by the Command Dispatcher for the </a:t>
            </a:r>
            <a:r>
              <a:rPr lang="en-US" sz="1600" b="1" dirty="0" smtClean="0"/>
              <a:t>Commands</a:t>
            </a:r>
            <a:r>
              <a:rPr lang="en-US" sz="1600" dirty="0" smtClean="0"/>
              <a:t> it can service, using </a:t>
            </a:r>
            <a:r>
              <a:rPr lang="en-US" sz="1600" dirty="0" err="1" smtClean="0"/>
              <a:t>getKey</a:t>
            </a:r>
            <a:r>
              <a:rPr lang="en-US" sz="1600" dirty="0" smtClean="0"/>
              <a:t>(). [In practice we often use </a:t>
            </a:r>
            <a:r>
              <a:rPr lang="en-US" sz="1600" b="1" dirty="0" smtClean="0"/>
              <a:t>RTTI</a:t>
            </a:r>
            <a:r>
              <a:rPr lang="en-US" sz="1600" dirty="0" smtClean="0"/>
              <a:t> for this].</a:t>
            </a:r>
            <a:endParaRPr lang="en-US" sz="1600" dirty="0"/>
          </a:p>
          <a:p>
            <a:pPr marL="285750" indent="-285750">
              <a:buFont typeface="Arial" panose="020B0604020202020204" pitchFamily="34" charset="0"/>
              <a:buChar char="•"/>
            </a:pPr>
            <a:r>
              <a:rPr lang="en-US" sz="1600" dirty="0" smtClean="0"/>
              <a:t>The Command Handler is </a:t>
            </a:r>
            <a:r>
              <a:rPr lang="en-US" sz="1600" b="1" dirty="0" smtClean="0"/>
              <a:t>fired</a:t>
            </a:r>
            <a:r>
              <a:rPr lang="en-US" sz="1600" dirty="0" smtClean="0"/>
              <a:t>, when a command with the same name (key) is sent to the Command Dispatcher.</a:t>
            </a:r>
            <a:endParaRPr lang="en-US" sz="1600" dirty="0"/>
          </a:p>
          <a:p>
            <a:pPr marL="285750" indent="-285750">
              <a:buFont typeface="Arial" panose="020B0604020202020204" pitchFamily="34" charset="0"/>
              <a:buChar char="•"/>
            </a:pPr>
            <a:r>
              <a:rPr lang="en-US" sz="1600" dirty="0" smtClean="0"/>
              <a:t>The Command Dispatcher is a </a:t>
            </a:r>
            <a:r>
              <a:rPr lang="en-US" sz="1600" b="1" dirty="0" smtClean="0"/>
              <a:t>repository of key-value pairs (key., Command Handler)</a:t>
            </a:r>
            <a:r>
              <a:rPr lang="en-US" sz="1600" dirty="0" smtClean="0"/>
              <a:t> and when the Command Dispatcher is called it looks up the command’s key in the repository. If there is a match it calls the appropriate method(s) on the handler to process the Command.</a:t>
            </a:r>
            <a:endParaRPr lang="en-US" sz="1600" dirty="0"/>
          </a:p>
        </p:txBody>
      </p:sp>
    </p:spTree>
    <p:extLst>
      <p:ext uri="{BB962C8B-B14F-4D97-AF65-F5344CB8AC3E}">
        <p14:creationId xmlns:p14="http://schemas.microsoft.com/office/powerpoint/2010/main" val="28576600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 Dispatcher</a:t>
            </a:r>
            <a:endParaRPr lang="en-US" dirty="0"/>
          </a:p>
        </p:txBody>
      </p:sp>
      <p:sp>
        <p:nvSpPr>
          <p:cNvPr id="4" name="Text Placeholder 3"/>
          <p:cNvSpPr>
            <a:spLocks noGrp="1"/>
          </p:cNvSpPr>
          <p:nvPr>
            <p:ph type="body" sz="half" idx="2"/>
          </p:nvPr>
        </p:nvSpPr>
        <p:spPr>
          <a:solidFill>
            <a:schemeClr val="bg2"/>
          </a:solidFill>
          <a:ln>
            <a:solidFill>
              <a:schemeClr val="tx1"/>
            </a:solidFill>
          </a:ln>
        </p:spPr>
        <p:txBody>
          <a:bodyPr/>
          <a:lstStyle/>
          <a:p>
            <a:r>
              <a:rPr lang="en-US" b="1" dirty="0"/>
              <a:t>Invoker -</a:t>
            </a:r>
            <a:r>
              <a:rPr lang="en-US" dirty="0"/>
              <a:t> has a lit of </a:t>
            </a:r>
            <a:r>
              <a:rPr lang="en-US" i="1" dirty="0"/>
              <a:t>Commands</a:t>
            </a:r>
            <a:r>
              <a:rPr lang="en-US" dirty="0"/>
              <a:t> that are to be executed</a:t>
            </a:r>
          </a:p>
          <a:p>
            <a:r>
              <a:rPr lang="en-US" b="1" dirty="0"/>
              <a:t>Command</a:t>
            </a:r>
            <a:r>
              <a:rPr lang="en-US" dirty="0"/>
              <a:t> - represents the request to be processed, encapsulating the parameters to be passed to the command-handler to perform the request</a:t>
            </a:r>
          </a:p>
          <a:p>
            <a:r>
              <a:rPr lang="en-US" b="1" dirty="0"/>
              <a:t>Command Handler</a:t>
            </a:r>
            <a:r>
              <a:rPr lang="en-US" dirty="0"/>
              <a:t> - specifies the interface that any command handler must implement</a:t>
            </a:r>
          </a:p>
          <a:p>
            <a:r>
              <a:rPr lang="en-US" b="1" dirty="0"/>
              <a:t>Concrete Command Handler</a:t>
            </a:r>
            <a:r>
              <a:rPr lang="en-US" dirty="0"/>
              <a:t> – implements the request</a:t>
            </a:r>
          </a:p>
          <a:p>
            <a:r>
              <a:rPr lang="en-US" b="1" dirty="0"/>
              <a:t>Command Dispatcher</a:t>
            </a:r>
            <a:r>
              <a:rPr lang="en-US" dirty="0"/>
              <a:t> – Allows dynamic registration of </a:t>
            </a:r>
            <a:r>
              <a:rPr lang="en-US" i="1" dirty="0"/>
              <a:t>Command Handlers	</a:t>
            </a:r>
            <a:r>
              <a:rPr lang="en-US" dirty="0"/>
              <a:t> and looks up handlers for commands, by matching command and handler key.</a:t>
            </a:r>
          </a:p>
          <a:p>
            <a:r>
              <a:rPr lang="en-US" b="1" dirty="0"/>
              <a:t>Client – </a:t>
            </a:r>
            <a:r>
              <a:rPr lang="en-US" dirty="0"/>
              <a:t>registers Commands with the Command Dispatcher.</a:t>
            </a:r>
          </a:p>
          <a:p>
            <a:endParaRPr lang="en-US" dirty="0"/>
          </a:p>
        </p:txBody>
      </p:sp>
      <p:pic>
        <p:nvPicPr>
          <p:cNvPr id="5"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rcRect l="-3270" r="-3270"/>
          <a:stretch>
            <a:fillRect/>
          </a:stretch>
        </p:blipFill>
        <p:spPr>
          <a:xfrm>
            <a:off x="4219123" y="853622"/>
            <a:ext cx="4301216" cy="4924879"/>
          </a:xfrm>
        </p:spPr>
      </p:pic>
    </p:spTree>
    <p:extLst>
      <p:ext uri="{BB962C8B-B14F-4D97-AF65-F5344CB8AC3E}">
        <p14:creationId xmlns:p14="http://schemas.microsoft.com/office/powerpoint/2010/main" val="20937107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you?</a:t>
            </a:r>
            <a:endParaRPr lang="en-US" dirty="0"/>
          </a:p>
        </p:txBody>
      </p:sp>
      <p:sp>
        <p:nvSpPr>
          <p:cNvPr id="3" name="Content Placeholder 2"/>
          <p:cNvSpPr>
            <a:spLocks noGrp="1"/>
          </p:cNvSpPr>
          <p:nvPr>
            <p:ph idx="1"/>
          </p:nvPr>
        </p:nvSpPr>
        <p:spPr/>
        <p:txBody>
          <a:bodyPr>
            <a:normAutofit fontScale="92500" lnSpcReduction="10000"/>
          </a:bodyPr>
          <a:lstStyle/>
          <a:p>
            <a:r>
              <a:rPr lang="en-GB" dirty="0" smtClean="0"/>
              <a:t>Software Developer for 20 years</a:t>
            </a:r>
          </a:p>
          <a:p>
            <a:pPr lvl="1"/>
            <a:r>
              <a:rPr lang="en-GB" dirty="0" smtClean="0"/>
              <a:t>Worked mainly for ISVs</a:t>
            </a:r>
          </a:p>
          <a:p>
            <a:pPr lvl="2"/>
            <a:r>
              <a:rPr lang="en-GB" dirty="0" smtClean="0"/>
              <a:t>Reuters, SunGard, Misys, Huddle</a:t>
            </a:r>
          </a:p>
          <a:p>
            <a:pPr lvl="1"/>
            <a:r>
              <a:rPr lang="en-GB" dirty="0" smtClean="0"/>
              <a:t>Worked for a couple of MIS departments</a:t>
            </a:r>
          </a:p>
          <a:p>
            <a:pPr lvl="2"/>
            <a:r>
              <a:rPr lang="en-GB" dirty="0" smtClean="0"/>
              <a:t>DTI, Beazley</a:t>
            </a:r>
          </a:p>
          <a:p>
            <a:r>
              <a:rPr lang="en-GB" dirty="0" smtClean="0"/>
              <a:t>Microsoft MVP for C#</a:t>
            </a:r>
          </a:p>
          <a:p>
            <a:pPr lvl="1"/>
            <a:r>
              <a:rPr lang="en-GB" dirty="0" smtClean="0"/>
              <a:t>Interested in OO, SOA, EDA,, Messaging, REST</a:t>
            </a:r>
          </a:p>
          <a:p>
            <a:pPr lvl="1"/>
            <a:r>
              <a:rPr lang="en-GB" dirty="0" smtClean="0"/>
              <a:t>Interested in Agile methodologies and practices</a:t>
            </a:r>
          </a:p>
          <a:p>
            <a:r>
              <a:rPr lang="en-GB" dirty="0" smtClean="0"/>
              <a:t>No smart guys</a:t>
            </a:r>
          </a:p>
          <a:p>
            <a:pPr lvl="1"/>
            <a:r>
              <a:rPr lang="en-GB" dirty="0" smtClean="0"/>
              <a:t>Just the guys in this room</a:t>
            </a:r>
            <a:endParaRPr lang="en-US" dirty="0" smtClean="0"/>
          </a:p>
          <a:p>
            <a:endParaRPr lang="en-US" dirty="0"/>
          </a:p>
        </p:txBody>
      </p:sp>
    </p:spTree>
    <p:extLst>
      <p:ext uri="{BB962C8B-B14F-4D97-AF65-F5344CB8AC3E}">
        <p14:creationId xmlns:p14="http://schemas.microsoft.com/office/powerpoint/2010/main" val="14838469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Command </a:t>
            </a:r>
            <a:r>
              <a:rPr lang="en-GB" dirty="0" smtClean="0"/>
              <a:t>Dispatcher</a:t>
            </a:r>
            <a:endParaRPr lang="en-GB"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5050" y="1681197"/>
            <a:ext cx="5111750" cy="3036819"/>
          </a:xfrm>
        </p:spPr>
      </p:pic>
      <p:sp>
        <p:nvSpPr>
          <p:cNvPr id="9" name="Text Placeholder 8"/>
          <p:cNvSpPr>
            <a:spLocks noGrp="1"/>
          </p:cNvSpPr>
          <p:nvPr>
            <p:ph type="body" sz="half" idx="2"/>
          </p:nvPr>
        </p:nvSpPr>
        <p:spPr/>
        <p:txBody>
          <a:bodyPr>
            <a:normAutofit/>
          </a:bodyPr>
          <a:lstStyle/>
          <a:p>
            <a:r>
              <a:rPr lang="en-GB" dirty="0" smtClean="0"/>
              <a:t>We want to separate an </a:t>
            </a:r>
            <a:r>
              <a:rPr lang="en-GB" b="1" dirty="0" smtClean="0"/>
              <a:t>Action-Request</a:t>
            </a:r>
            <a:r>
              <a:rPr lang="en-GB" dirty="0" smtClean="0"/>
              <a:t> object that contains the identity of the action we want to perform, and the  parameter for that action from the </a:t>
            </a:r>
            <a:r>
              <a:rPr lang="en-GB" b="1" dirty="0" smtClean="0"/>
              <a:t>Action-Handler</a:t>
            </a:r>
            <a:r>
              <a:rPr lang="en-GB" dirty="0" smtClean="0"/>
              <a:t> which knows how to perform that action. </a:t>
            </a:r>
          </a:p>
          <a:p>
            <a:endParaRPr lang="en-GB" dirty="0"/>
          </a:p>
          <a:p>
            <a:r>
              <a:rPr lang="en-GB" dirty="0" smtClean="0"/>
              <a:t>A Command Dispatcher is an object that links the </a:t>
            </a:r>
            <a:r>
              <a:rPr lang="en-GB" b="1" dirty="0" smtClean="0"/>
              <a:t>Action-Request</a:t>
            </a:r>
            <a:r>
              <a:rPr lang="en-GB" dirty="0" smtClean="0"/>
              <a:t> with the appropriate </a:t>
            </a:r>
            <a:r>
              <a:rPr lang="en-GB" b="1" dirty="0" smtClean="0"/>
              <a:t>Action-Handler</a:t>
            </a:r>
            <a:r>
              <a:rPr lang="en-GB" dirty="0" smtClean="0"/>
              <a:t>.</a:t>
            </a:r>
          </a:p>
          <a:p>
            <a:endParaRPr lang="en-GB" dirty="0"/>
          </a:p>
          <a:p>
            <a:r>
              <a:rPr lang="en-GB" dirty="0" smtClean="0"/>
              <a:t>We may distinguish between a </a:t>
            </a:r>
            <a:r>
              <a:rPr lang="en-GB" b="1" dirty="0" smtClean="0"/>
              <a:t>Command</a:t>
            </a:r>
            <a:r>
              <a:rPr lang="en-GB" dirty="0" smtClean="0"/>
              <a:t> Action-Request that has one Action Handler and an </a:t>
            </a:r>
            <a:r>
              <a:rPr lang="en-GB" b="1" dirty="0" smtClean="0"/>
              <a:t>Event</a:t>
            </a:r>
            <a:r>
              <a:rPr lang="en-GB" dirty="0" smtClean="0"/>
              <a:t> Action-Request that has many</a:t>
            </a:r>
            <a:endParaRPr lang="en-GB" dirty="0"/>
          </a:p>
        </p:txBody>
      </p:sp>
    </p:spTree>
    <p:extLst>
      <p:ext uri="{BB962C8B-B14F-4D97-AF65-F5344CB8AC3E}">
        <p14:creationId xmlns:p14="http://schemas.microsoft.com/office/powerpoint/2010/main" val="40520682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Dispatching a Command</a:t>
            </a:r>
            <a:endParaRPr lang="en-GB" dirty="0"/>
          </a:p>
        </p:txBody>
      </p:sp>
      <p:sp>
        <p:nvSpPr>
          <p:cNvPr id="5" name="Text Placeholder 4"/>
          <p:cNvSpPr>
            <a:spLocks noGrp="1"/>
          </p:cNvSpPr>
          <p:nvPr>
            <p:ph type="body" idx="1"/>
          </p:nvPr>
        </p:nvSpPr>
        <p:spPr/>
        <p:txBody>
          <a:bodyPr/>
          <a:lstStyle/>
          <a:p>
            <a:r>
              <a:rPr lang="en-GB" dirty="0" smtClean="0"/>
              <a:t>Implement a Request Handler</a:t>
            </a:r>
            <a:endParaRPr lang="en-GB" dirty="0"/>
          </a:p>
        </p:txBody>
      </p:sp>
      <p:sp>
        <p:nvSpPr>
          <p:cNvPr id="7" name="Text Placeholder 6"/>
          <p:cNvSpPr>
            <a:spLocks noGrp="1"/>
          </p:cNvSpPr>
          <p:nvPr>
            <p:ph type="body" sz="quarter" idx="3"/>
          </p:nvPr>
        </p:nvSpPr>
        <p:spPr/>
        <p:txBody>
          <a:bodyPr/>
          <a:lstStyle/>
          <a:p>
            <a:r>
              <a:rPr lang="en-GB" dirty="0" smtClean="0"/>
              <a:t>Dispatch to a Handler</a:t>
            </a:r>
            <a:endParaRPr lang="en-GB" dirty="0"/>
          </a:p>
        </p:txBody>
      </p:sp>
      <p:pic>
        <p:nvPicPr>
          <p:cNvPr id="9" name="Picture 8"/>
          <p:cNvPicPr>
            <a:picLocks noChangeAspect="1"/>
          </p:cNvPicPr>
          <p:nvPr/>
        </p:nvPicPr>
        <p:blipFill>
          <a:blip r:embed="rId2"/>
          <a:stretch>
            <a:fillRect/>
          </a:stretch>
        </p:blipFill>
        <p:spPr>
          <a:xfrm>
            <a:off x="457200" y="2500168"/>
            <a:ext cx="3932937" cy="3144174"/>
          </a:xfrm>
          <a:prstGeom prst="rect">
            <a:avLst/>
          </a:prstGeom>
        </p:spPr>
      </p:pic>
      <p:pic>
        <p:nvPicPr>
          <p:cNvPr id="10" name="Picture 9"/>
          <p:cNvPicPr>
            <a:picLocks noChangeAspect="1"/>
          </p:cNvPicPr>
          <p:nvPr/>
        </p:nvPicPr>
        <p:blipFill>
          <a:blip r:embed="rId3"/>
          <a:stretch>
            <a:fillRect/>
          </a:stretch>
        </p:blipFill>
        <p:spPr>
          <a:xfrm>
            <a:off x="4730592" y="2967644"/>
            <a:ext cx="3870639" cy="2350222"/>
          </a:xfrm>
          <a:prstGeom prst="rect">
            <a:avLst/>
          </a:prstGeom>
        </p:spPr>
      </p:pic>
    </p:spTree>
    <p:extLst>
      <p:ext uri="{BB962C8B-B14F-4D97-AF65-F5344CB8AC3E}">
        <p14:creationId xmlns:p14="http://schemas.microsoft.com/office/powerpoint/2010/main" val="27051722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Dispatch</a:t>
            </a:r>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5050" y="454335"/>
            <a:ext cx="5111750" cy="2875359"/>
          </a:xfrm>
        </p:spPr>
      </p:pic>
      <p:sp>
        <p:nvSpPr>
          <p:cNvPr id="4" name="Text Placeholder 3"/>
          <p:cNvSpPr>
            <a:spLocks noGrp="1"/>
          </p:cNvSpPr>
          <p:nvPr>
            <p:ph type="body" sz="half" idx="2"/>
          </p:nvPr>
        </p:nvSpPr>
        <p:spPr/>
        <p:txBody>
          <a:bodyPr/>
          <a:lstStyle/>
          <a:p>
            <a:r>
              <a:rPr lang="en-GB" dirty="0" smtClean="0"/>
              <a:t>In this demo we go into detail on how to set up dispatch for commands using Brighter.</a:t>
            </a:r>
          </a:p>
          <a:p>
            <a:endParaRPr lang="en-GB" dirty="0"/>
          </a:p>
          <a:p>
            <a:r>
              <a:rPr lang="en-GB" dirty="0" smtClean="0"/>
              <a:t>First, we will show you the pattern for a handler and registering your handler to receive commands. We will then show you sending a command to that handler.</a:t>
            </a:r>
          </a:p>
          <a:p>
            <a:endParaRPr lang="en-GB" dirty="0"/>
          </a:p>
          <a:p>
            <a:r>
              <a:rPr lang="en-GB" dirty="0" smtClean="0"/>
              <a:t>Next, we will modify the code to show an Event being published, and show you a handler subscribing to that Event.</a:t>
            </a:r>
            <a:endParaRPr lang="en-GB"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5050" y="3721607"/>
            <a:ext cx="5111750" cy="2875359"/>
          </a:xfrm>
          <a:prstGeom prst="rect">
            <a:avLst/>
          </a:prstGeom>
        </p:spPr>
      </p:pic>
    </p:spTree>
    <p:extLst>
      <p:ext uri="{BB962C8B-B14F-4D97-AF65-F5344CB8AC3E}">
        <p14:creationId xmlns:p14="http://schemas.microsoft.com/office/powerpoint/2010/main" val="40237085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Task Queue Pattern</a:t>
            </a:r>
            <a:endParaRPr lang="en-GB" dirty="0"/>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8850756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Task Queues</a:t>
            </a:r>
            <a:endParaRPr lang="en-GB" dirty="0"/>
          </a:p>
        </p:txBody>
      </p:sp>
      <p:sp>
        <p:nvSpPr>
          <p:cNvPr id="5" name="Content Placeholder 4"/>
          <p:cNvSpPr>
            <a:spLocks noGrp="1"/>
          </p:cNvSpPr>
          <p:nvPr>
            <p:ph idx="1"/>
          </p:nvPr>
        </p:nvSpPr>
        <p:spPr>
          <a:xfrm>
            <a:off x="3575050" y="1336214"/>
            <a:ext cx="5111750" cy="3726238"/>
          </a:xfrm>
        </p:spPr>
        <p:txBody>
          <a:bodyPr>
            <a:normAutofit fontScale="55000" lnSpcReduction="20000"/>
          </a:bodyPr>
          <a:lstStyle/>
          <a:p>
            <a:r>
              <a:rPr lang="en-GB" dirty="0" smtClean="0"/>
              <a:t>Your </a:t>
            </a:r>
            <a:r>
              <a:rPr lang="en-GB" b="1" dirty="0"/>
              <a:t>speed is always constrained by the slowest operation that you need to parallelize</a:t>
            </a:r>
            <a:r>
              <a:rPr lang="en-GB" dirty="0"/>
              <a:t>. If you are I/O bound on a resource experiencing contention beyond 100ms, you will not meet your goal by introducing more threads. Your minimum time is your minimum time</a:t>
            </a:r>
            <a:r>
              <a:rPr lang="en-GB" dirty="0" smtClean="0"/>
              <a:t>.</a:t>
            </a:r>
          </a:p>
          <a:p>
            <a:r>
              <a:rPr lang="en-GB" dirty="0"/>
              <a:t>You might try to fix this by </a:t>
            </a:r>
            <a:r>
              <a:rPr lang="en-GB" dirty="0" smtClean="0"/>
              <a:t>acknowledging </a:t>
            </a:r>
            <a:r>
              <a:rPr lang="en-GB" dirty="0"/>
              <a:t>the request, and </a:t>
            </a:r>
            <a:r>
              <a:rPr lang="en-GB" b="1" dirty="0"/>
              <a:t>completing the work asynchronously</a:t>
            </a:r>
            <a:r>
              <a:rPr lang="en-GB" dirty="0"/>
              <a:t>. </a:t>
            </a:r>
            <a:endParaRPr lang="en-GB" dirty="0" smtClean="0"/>
          </a:p>
          <a:p>
            <a:pPr lvl="1"/>
            <a:r>
              <a:rPr lang="en-GB" dirty="0"/>
              <a:t>The downside of the </a:t>
            </a:r>
            <a:r>
              <a:rPr lang="en-GB" dirty="0" smtClean="0"/>
              <a:t>asynchronous </a:t>
            </a:r>
            <a:r>
              <a:rPr lang="en-GB" dirty="0"/>
              <a:t>approach is that you </a:t>
            </a:r>
            <a:r>
              <a:rPr lang="en-GB" b="1" dirty="0"/>
              <a:t>risk that the work will be lost</a:t>
            </a:r>
            <a:r>
              <a:rPr lang="en-GB" dirty="0"/>
              <a:t> if the server fails prior to completion of the work, or the app simply recycles.</a:t>
            </a:r>
          </a:p>
          <a:p>
            <a:r>
              <a:rPr lang="en-GB" dirty="0"/>
              <a:t>These requirements tend to push you in the direction of </a:t>
            </a:r>
            <a:r>
              <a:rPr lang="en-GB" b="1" dirty="0"/>
              <a:t>Guaranteed Delivery</a:t>
            </a:r>
            <a:r>
              <a:rPr lang="en-GB" dirty="0"/>
              <a:t> to ensure that work you ack will eventually be handled.</a:t>
            </a:r>
          </a:p>
          <a:p>
            <a:endParaRPr lang="en-GB" dirty="0" smtClean="0"/>
          </a:p>
          <a:p>
            <a:endParaRPr lang="en-GB" dirty="0"/>
          </a:p>
        </p:txBody>
      </p:sp>
      <p:sp>
        <p:nvSpPr>
          <p:cNvPr id="6" name="Text Placeholder 5"/>
          <p:cNvSpPr>
            <a:spLocks noGrp="1"/>
          </p:cNvSpPr>
          <p:nvPr>
            <p:ph type="body" sz="half" idx="2"/>
          </p:nvPr>
        </p:nvSpPr>
        <p:spPr/>
        <p:txBody>
          <a:bodyPr/>
          <a:lstStyle/>
          <a:p>
            <a:r>
              <a:rPr lang="en-GB" dirty="0"/>
              <a:t>Brighter provides support for a </a:t>
            </a:r>
            <a:r>
              <a:rPr lang="en-GB" b="1" dirty="0"/>
              <a:t>distributed task queue</a:t>
            </a:r>
            <a:r>
              <a:rPr lang="en-GB" dirty="0"/>
              <a:t>. </a:t>
            </a:r>
            <a:endParaRPr lang="en-GB" dirty="0" smtClean="0"/>
          </a:p>
          <a:p>
            <a:endParaRPr lang="en-GB" dirty="0"/>
          </a:p>
          <a:p>
            <a:r>
              <a:rPr lang="en-GB" dirty="0" smtClean="0"/>
              <a:t>Instead </a:t>
            </a:r>
            <a:r>
              <a:rPr lang="en-GB" dirty="0"/>
              <a:t>of handling a command or event, synchronously and in-process, work can be dispatched to a distributed task queue to be handled asynchronously and out-of-process. </a:t>
            </a:r>
            <a:endParaRPr lang="en-GB" dirty="0" smtClean="0"/>
          </a:p>
          <a:p>
            <a:endParaRPr lang="en-GB" dirty="0"/>
          </a:p>
          <a:p>
            <a:r>
              <a:rPr lang="en-GB" dirty="0" smtClean="0"/>
              <a:t>The </a:t>
            </a:r>
            <a:r>
              <a:rPr lang="en-GB" dirty="0"/>
              <a:t>trade-off here is between the cost of distribution (see The Fallacies of Distributed Computing) against performance. </a:t>
            </a:r>
            <a:endParaRPr lang="en-GB" dirty="0" smtClean="0"/>
          </a:p>
          <a:p>
            <a:endParaRPr lang="en-GB" dirty="0"/>
          </a:p>
        </p:txBody>
      </p:sp>
    </p:spTree>
    <p:extLst>
      <p:ext uri="{BB962C8B-B14F-4D97-AF65-F5344CB8AC3E}">
        <p14:creationId xmlns:p14="http://schemas.microsoft.com/office/powerpoint/2010/main" val="15310816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Lightweight Broker Architecture</a:t>
            </a:r>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11687"/>
            <a:ext cx="8229600" cy="4502988"/>
          </a:xfrm>
        </p:spPr>
      </p:pic>
    </p:spTree>
    <p:extLst>
      <p:ext uri="{BB962C8B-B14F-4D97-AF65-F5344CB8AC3E}">
        <p14:creationId xmlns:p14="http://schemas.microsoft.com/office/powerpoint/2010/main" val="984255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Posting to a Task Queue</a:t>
            </a:r>
            <a:endParaRPr lang="en-GB" dirty="0"/>
          </a:p>
        </p:txBody>
      </p:sp>
      <p:pic>
        <p:nvPicPr>
          <p:cNvPr id="10" name="Picture 9"/>
          <p:cNvPicPr>
            <a:picLocks noChangeAspect="1"/>
          </p:cNvPicPr>
          <p:nvPr/>
        </p:nvPicPr>
        <p:blipFill>
          <a:blip r:embed="rId2"/>
          <a:stretch>
            <a:fillRect/>
          </a:stretch>
        </p:blipFill>
        <p:spPr>
          <a:xfrm>
            <a:off x="1166599" y="2251592"/>
            <a:ext cx="6927180" cy="2720576"/>
          </a:xfrm>
          <a:prstGeom prst="rect">
            <a:avLst/>
          </a:prstGeom>
        </p:spPr>
      </p:pic>
    </p:spTree>
    <p:extLst>
      <p:ext uri="{BB962C8B-B14F-4D97-AF65-F5344CB8AC3E}">
        <p14:creationId xmlns:p14="http://schemas.microsoft.com/office/powerpoint/2010/main" val="3613583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Serializing the Message</a:t>
            </a:r>
            <a:endParaRPr lang="en-GB" dirty="0"/>
          </a:p>
        </p:txBody>
      </p:sp>
      <p:pic>
        <p:nvPicPr>
          <p:cNvPr id="6" name="Picture 5"/>
          <p:cNvPicPr>
            <a:picLocks noChangeAspect="1"/>
          </p:cNvPicPr>
          <p:nvPr/>
        </p:nvPicPr>
        <p:blipFill>
          <a:blip r:embed="rId2"/>
          <a:stretch>
            <a:fillRect/>
          </a:stretch>
        </p:blipFill>
        <p:spPr>
          <a:xfrm>
            <a:off x="1123651" y="1947434"/>
            <a:ext cx="6896698" cy="3894157"/>
          </a:xfrm>
          <a:prstGeom prst="rect">
            <a:avLst/>
          </a:prstGeom>
        </p:spPr>
      </p:pic>
    </p:spTree>
    <p:extLst>
      <p:ext uri="{BB962C8B-B14F-4D97-AF65-F5344CB8AC3E}">
        <p14:creationId xmlns:p14="http://schemas.microsoft.com/office/powerpoint/2010/main" val="20370016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Handling the Message</a:t>
            </a:r>
            <a:endParaRPr lang="en-GB" dirty="0"/>
          </a:p>
        </p:txBody>
      </p:sp>
      <p:pic>
        <p:nvPicPr>
          <p:cNvPr id="3" name="Picture 2"/>
          <p:cNvPicPr>
            <a:picLocks noChangeAspect="1"/>
          </p:cNvPicPr>
          <p:nvPr/>
        </p:nvPicPr>
        <p:blipFill>
          <a:blip r:embed="rId2"/>
          <a:stretch>
            <a:fillRect/>
          </a:stretch>
        </p:blipFill>
        <p:spPr>
          <a:xfrm>
            <a:off x="1127461" y="1519621"/>
            <a:ext cx="6889077" cy="5182049"/>
          </a:xfrm>
          <a:prstGeom prst="rect">
            <a:avLst/>
          </a:prstGeom>
        </p:spPr>
      </p:pic>
    </p:spTree>
    <p:extLst>
      <p:ext uri="{BB962C8B-B14F-4D97-AF65-F5344CB8AC3E}">
        <p14:creationId xmlns:p14="http://schemas.microsoft.com/office/powerpoint/2010/main" val="11570943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Running a Dispatcher</a:t>
            </a:r>
            <a:endParaRPr lang="en-GB" dirty="0"/>
          </a:p>
        </p:txBody>
      </p:sp>
      <p:pic>
        <p:nvPicPr>
          <p:cNvPr id="3" name="Picture 2"/>
          <p:cNvPicPr>
            <a:picLocks noChangeAspect="1"/>
          </p:cNvPicPr>
          <p:nvPr/>
        </p:nvPicPr>
        <p:blipFill>
          <a:blip r:embed="rId2"/>
          <a:stretch>
            <a:fillRect/>
          </a:stretch>
        </p:blipFill>
        <p:spPr>
          <a:xfrm>
            <a:off x="1778924" y="1474251"/>
            <a:ext cx="5777989" cy="4801065"/>
          </a:xfrm>
          <a:prstGeom prst="rect">
            <a:avLst/>
          </a:prstGeom>
        </p:spPr>
      </p:pic>
    </p:spTree>
    <p:extLst>
      <p:ext uri="{BB962C8B-B14F-4D97-AF65-F5344CB8AC3E}">
        <p14:creationId xmlns:p14="http://schemas.microsoft.com/office/powerpoint/2010/main" val="15899855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731951" y="2604402"/>
            <a:ext cx="7502762" cy="1894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t>Intelligent collaboration for the Enterprise</a:t>
            </a:r>
          </a:p>
        </p:txBody>
      </p:sp>
      <p:pic>
        <p:nvPicPr>
          <p:cNvPr id="5" name="Picture 4" descr="huddle-logo-300dpi-1000px.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5777" y="698445"/>
            <a:ext cx="3048000" cy="1347216"/>
          </a:xfrm>
          <a:prstGeom prst="rect">
            <a:avLst/>
          </a:prstGeom>
        </p:spPr>
      </p:pic>
    </p:spTree>
    <p:extLst>
      <p:ext uri="{BB962C8B-B14F-4D97-AF65-F5344CB8AC3E}">
        <p14:creationId xmlns:p14="http://schemas.microsoft.com/office/powerpoint/2010/main" val="1350880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Queue</a:t>
            </a:r>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2919" y="273050"/>
            <a:ext cx="5221111" cy="2936875"/>
          </a:xfrm>
        </p:spPr>
      </p:pic>
      <p:sp>
        <p:nvSpPr>
          <p:cNvPr id="4" name="Text Placeholder 3"/>
          <p:cNvSpPr>
            <a:spLocks noGrp="1"/>
          </p:cNvSpPr>
          <p:nvPr>
            <p:ph type="body" sz="half" idx="2"/>
          </p:nvPr>
        </p:nvSpPr>
        <p:spPr/>
        <p:txBody>
          <a:bodyPr/>
          <a:lstStyle/>
          <a:p>
            <a:r>
              <a:rPr lang="en-GB" dirty="0" smtClean="0"/>
              <a:t>In this </a:t>
            </a:r>
            <a:r>
              <a:rPr lang="en-GB" b="1" dirty="0" smtClean="0"/>
              <a:t>demo</a:t>
            </a:r>
            <a:r>
              <a:rPr lang="en-GB" dirty="0" smtClean="0"/>
              <a:t> we will look at implementing a long running operation – sending a confirmation email – using a task queue </a:t>
            </a:r>
            <a:r>
              <a:rPr lang="en-GB" dirty="0"/>
              <a:t>– </a:t>
            </a:r>
            <a:r>
              <a:rPr lang="en-GB" dirty="0" smtClean="0"/>
              <a:t> allowing us to ack the original request rapidly without waiting for the operation to complete.</a:t>
            </a:r>
          </a:p>
          <a:p>
            <a:endParaRPr lang="en-GB" dirty="0"/>
          </a:p>
          <a:p>
            <a:r>
              <a:rPr lang="en-GB" dirty="0" smtClean="0"/>
              <a:t>We will show a Windows service in </a:t>
            </a:r>
            <a:r>
              <a:rPr lang="en-GB" dirty="0" err="1" smtClean="0"/>
              <a:t>TopShelf</a:t>
            </a:r>
            <a:r>
              <a:rPr lang="en-GB" dirty="0" smtClean="0"/>
              <a:t> that is able to consume messages from a queue, and dispatch them to a handler. </a:t>
            </a:r>
          </a:p>
          <a:p>
            <a:endParaRPr lang="en-GB" dirty="0"/>
          </a:p>
          <a:p>
            <a:r>
              <a:rPr lang="en-GB" dirty="0" smtClean="0"/>
              <a:t>We will also show sending messages to that queue from the existing HTTP API endpoint.</a:t>
            </a:r>
          </a:p>
          <a:p>
            <a:endParaRPr lang="en-GB" dirty="0"/>
          </a:p>
          <a:p>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2919" y="3420682"/>
            <a:ext cx="5200452" cy="2925254"/>
          </a:xfrm>
          <a:prstGeom prst="rect">
            <a:avLst/>
          </a:prstGeom>
        </p:spPr>
      </p:pic>
    </p:spTree>
    <p:extLst>
      <p:ext uri="{BB962C8B-B14F-4D97-AF65-F5344CB8AC3E}">
        <p14:creationId xmlns:p14="http://schemas.microsoft.com/office/powerpoint/2010/main" val="4907795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Command Processor</a:t>
            </a:r>
            <a:endParaRPr lang="en-US" dirty="0"/>
          </a:p>
        </p:txBody>
      </p:sp>
      <p:sp>
        <p:nvSpPr>
          <p:cNvPr id="6" name="Text Placeholder 5"/>
          <p:cNvSpPr>
            <a:spLocks noGrp="1"/>
          </p:cNvSpPr>
          <p:nvPr>
            <p:ph type="body" idx="1"/>
          </p:nvPr>
        </p:nvSpPr>
        <p:spPr/>
        <p:txBody>
          <a:bodyPr/>
          <a:lstStyle/>
          <a:p>
            <a:r>
              <a:rPr lang="en-US" dirty="0" smtClean="0"/>
              <a:t>Controlling Service Quality at Ports</a:t>
            </a:r>
            <a:endParaRPr lang="en-US" dirty="0"/>
          </a:p>
        </p:txBody>
      </p:sp>
    </p:spTree>
    <p:extLst>
      <p:ext uri="{BB962C8B-B14F-4D97-AF65-F5344CB8AC3E}">
        <p14:creationId xmlns:p14="http://schemas.microsoft.com/office/powerpoint/2010/main" val="9931533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Command Processor</a:t>
            </a:r>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72857" y="1214000"/>
            <a:ext cx="3198409" cy="4390675"/>
          </a:xfrm>
        </p:spPr>
      </p:pic>
      <p:sp>
        <p:nvSpPr>
          <p:cNvPr id="4" name="Text Placeholder 3"/>
          <p:cNvSpPr>
            <a:spLocks noGrp="1"/>
          </p:cNvSpPr>
          <p:nvPr>
            <p:ph type="body" sz="half" idx="2"/>
          </p:nvPr>
        </p:nvSpPr>
        <p:spPr/>
        <p:txBody>
          <a:bodyPr>
            <a:normAutofit fontScale="85000" lnSpcReduction="10000"/>
          </a:bodyPr>
          <a:lstStyle/>
          <a:p>
            <a:r>
              <a:rPr lang="en-US" dirty="0"/>
              <a:t>The Command Processor pattern separates the request for a service from its execution. </a:t>
            </a:r>
            <a:endParaRPr lang="en-US" dirty="0" smtClean="0"/>
          </a:p>
          <a:p>
            <a:endParaRPr lang="en-US" dirty="0" smtClean="0"/>
          </a:p>
          <a:p>
            <a:r>
              <a:rPr lang="en-US" dirty="0" smtClean="0"/>
              <a:t>A </a:t>
            </a:r>
            <a:r>
              <a:rPr lang="en-US" dirty="0"/>
              <a:t>Command Processor component manages requests as separate objects, schedules their execution, and provides additional services such as the storing of request objects for later undo. </a:t>
            </a:r>
            <a:endParaRPr lang="en-US" dirty="0" smtClean="0"/>
          </a:p>
          <a:p>
            <a:endParaRPr lang="en-US" dirty="0"/>
          </a:p>
          <a:p>
            <a:r>
              <a:rPr lang="en-US" dirty="0" smtClean="0"/>
              <a:t>A </a:t>
            </a:r>
            <a:r>
              <a:rPr lang="en-US" dirty="0"/>
              <a:t>Command Dispatcher and a Command Processor are </a:t>
            </a:r>
            <a:r>
              <a:rPr lang="en-US" dirty="0" smtClean="0"/>
              <a:t>similar </a:t>
            </a:r>
            <a:r>
              <a:rPr lang="en-US" dirty="0"/>
              <a:t>in that both divorce the caller of a Command from invoker of that Command. </a:t>
            </a:r>
            <a:endParaRPr lang="en-US" dirty="0" smtClean="0"/>
          </a:p>
          <a:p>
            <a:endParaRPr lang="en-US" dirty="0" smtClean="0"/>
          </a:p>
          <a:p>
            <a:r>
              <a:rPr lang="en-US" dirty="0" smtClean="0"/>
              <a:t>However</a:t>
            </a:r>
            <a:r>
              <a:rPr lang="en-US" dirty="0"/>
              <a:t>, the motivation is different. A Dispatcher seeks to decouple the caller from the invoker to allow us to easily extend the system without modification to the caller. </a:t>
            </a:r>
            <a:endParaRPr lang="en-US" dirty="0" smtClean="0"/>
          </a:p>
          <a:p>
            <a:endParaRPr lang="en-US" dirty="0" smtClean="0"/>
          </a:p>
          <a:p>
            <a:r>
              <a:rPr lang="en-US" dirty="0" smtClean="0"/>
              <a:t>Conversely </a:t>
            </a:r>
            <a:r>
              <a:rPr lang="en-US" dirty="0"/>
              <a:t>the </a:t>
            </a:r>
            <a:r>
              <a:rPr lang="en-US" dirty="0" smtClean="0"/>
              <a:t>motivation </a:t>
            </a:r>
            <a:r>
              <a:rPr lang="en-US" dirty="0"/>
              <a:t>behind a Command Processor is to allows us to implement orthogonal operations such as logging, or scheduling without forcing the sender or receiver to be aware of them. It does this by giving those </a:t>
            </a:r>
            <a:r>
              <a:rPr lang="en-US" dirty="0" smtClean="0"/>
              <a:t>responsibilities </a:t>
            </a:r>
            <a:r>
              <a:rPr lang="en-US" dirty="0"/>
              <a:t>to the invoker.</a:t>
            </a:r>
          </a:p>
        </p:txBody>
      </p:sp>
    </p:spTree>
    <p:extLst>
      <p:ext uri="{BB962C8B-B14F-4D97-AF65-F5344CB8AC3E}">
        <p14:creationId xmlns:p14="http://schemas.microsoft.com/office/powerpoint/2010/main" val="10213440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Command Processor</a:t>
            </a:r>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5050" y="1783323"/>
            <a:ext cx="5111750" cy="2832566"/>
          </a:xfrm>
        </p:spPr>
      </p:pic>
      <p:sp>
        <p:nvSpPr>
          <p:cNvPr id="4" name="Text Placeholder 3"/>
          <p:cNvSpPr>
            <a:spLocks noGrp="1"/>
          </p:cNvSpPr>
          <p:nvPr>
            <p:ph type="body" sz="half" idx="2"/>
          </p:nvPr>
        </p:nvSpPr>
        <p:spPr/>
        <p:txBody>
          <a:bodyPr>
            <a:normAutofit/>
          </a:bodyPr>
          <a:lstStyle/>
          <a:p>
            <a:r>
              <a:rPr lang="en-GB" dirty="0"/>
              <a:t>The Command Processor pattern provides details of how to manage a set of commands used to </a:t>
            </a:r>
            <a:r>
              <a:rPr lang="en-GB" dirty="0" smtClean="0"/>
              <a:t>separate </a:t>
            </a:r>
            <a:r>
              <a:rPr lang="en-GB" dirty="0"/>
              <a:t>the request for service from its execution. </a:t>
            </a:r>
            <a:endParaRPr lang="en-GB" dirty="0" smtClean="0"/>
          </a:p>
          <a:p>
            <a:r>
              <a:rPr lang="en-GB" dirty="0" smtClean="0"/>
              <a:t>The </a:t>
            </a:r>
            <a:r>
              <a:rPr lang="en-GB" dirty="0"/>
              <a:t>Command Processor accepts requests for Commands, schedules and executes them, manages their history (such as storing for later undo or replay) and performs any other orthogonal housekeeping operations. The client is decoupled from the responsibilities of managing and scheduling commands.</a:t>
            </a:r>
          </a:p>
          <a:p>
            <a:r>
              <a:rPr lang="en-GB" dirty="0" smtClean="0"/>
              <a:t>A </a:t>
            </a:r>
            <a:r>
              <a:rPr lang="en-GB" dirty="0"/>
              <a:t>Command Processor enforces quality of service and maximizes throughput</a:t>
            </a:r>
            <a:r>
              <a:rPr lang="en-GB" dirty="0" smtClean="0"/>
              <a:t>.</a:t>
            </a:r>
          </a:p>
          <a:p>
            <a:r>
              <a:rPr lang="en-GB" dirty="0" smtClean="0"/>
              <a:t>A Command Processor forms a juncture at which concerns like: </a:t>
            </a:r>
            <a:r>
              <a:rPr lang="en-GB" i="1" dirty="0" smtClean="0"/>
              <a:t>retry</a:t>
            </a:r>
            <a:r>
              <a:rPr lang="en-GB" dirty="0" smtClean="0"/>
              <a:t>, </a:t>
            </a:r>
            <a:r>
              <a:rPr lang="en-GB" i="1" dirty="0" smtClean="0"/>
              <a:t>timeout</a:t>
            </a:r>
            <a:r>
              <a:rPr lang="en-GB" dirty="0" smtClean="0"/>
              <a:t> and </a:t>
            </a:r>
            <a:r>
              <a:rPr lang="en-GB" i="1" dirty="0" smtClean="0"/>
              <a:t>circuit breaker</a:t>
            </a:r>
            <a:r>
              <a:rPr lang="en-GB" dirty="0" smtClean="0"/>
              <a:t> can be implemented for all commands.</a:t>
            </a:r>
            <a:endParaRPr lang="en-GB" dirty="0"/>
          </a:p>
        </p:txBody>
      </p:sp>
    </p:spTree>
    <p:extLst>
      <p:ext uri="{BB962C8B-B14F-4D97-AF65-F5344CB8AC3E}">
        <p14:creationId xmlns:p14="http://schemas.microsoft.com/office/powerpoint/2010/main" val="37370417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Building a Pipeline of Request Handlers</a:t>
            </a:r>
          </a:p>
        </p:txBody>
      </p:sp>
      <p:sp>
        <p:nvSpPr>
          <p:cNvPr id="3" name="Content Placeholder 2"/>
          <p:cNvSpPr>
            <a:spLocks noGrp="1"/>
          </p:cNvSpPr>
          <p:nvPr>
            <p:ph idx="1"/>
          </p:nvPr>
        </p:nvSpPr>
        <p:spPr>
          <a:xfrm>
            <a:off x="3575050" y="854075"/>
            <a:ext cx="5111750" cy="3500929"/>
          </a:xfrm>
        </p:spPr>
        <p:txBody>
          <a:bodyPr>
            <a:normAutofit fontScale="55000" lnSpcReduction="20000"/>
          </a:bodyPr>
          <a:lstStyle/>
          <a:p>
            <a:pPr marL="0" indent="0">
              <a:buNone/>
            </a:pPr>
            <a:r>
              <a:rPr lang="en-GB" b="1" dirty="0"/>
              <a:t>The Pipes and Filters Architectural </a:t>
            </a:r>
            <a:r>
              <a:rPr lang="en-GB" b="1" dirty="0" smtClean="0"/>
              <a:t>Style</a:t>
            </a:r>
          </a:p>
          <a:p>
            <a:pPr marL="0" indent="0">
              <a:buNone/>
            </a:pPr>
            <a:r>
              <a:rPr lang="en-GB" dirty="0"/>
              <a:t>To handle these orthogonal concerns our </a:t>
            </a:r>
            <a:r>
              <a:rPr lang="en-GB" dirty="0" smtClean="0"/>
              <a:t>Command Processor uses </a:t>
            </a:r>
            <a:r>
              <a:rPr lang="en-GB" dirty="0"/>
              <a:t>a pipes and filters </a:t>
            </a:r>
            <a:r>
              <a:rPr lang="en-GB" dirty="0" smtClean="0"/>
              <a:t>architectural </a:t>
            </a:r>
            <a:r>
              <a:rPr lang="en-GB" dirty="0"/>
              <a:t>style: the filters are where processing occurs, they do not share state with other filters, nor do they know about adjacent filters. </a:t>
            </a:r>
            <a:endParaRPr lang="en-GB" dirty="0" smtClean="0"/>
          </a:p>
          <a:p>
            <a:pPr marL="0" indent="0">
              <a:buNone/>
            </a:pPr>
            <a:endParaRPr lang="en-GB" dirty="0"/>
          </a:p>
          <a:p>
            <a:pPr marL="0" indent="0">
              <a:buNone/>
            </a:pPr>
            <a:r>
              <a:rPr lang="en-GB" dirty="0" smtClean="0"/>
              <a:t>The </a:t>
            </a:r>
            <a:r>
              <a:rPr lang="en-GB" dirty="0"/>
              <a:t>pipe is the connector between the filters in our case this is provided by the </a:t>
            </a:r>
            <a:r>
              <a:rPr lang="en-GB" b="1" dirty="0"/>
              <a:t>IHandleRequests&lt;</a:t>
            </a:r>
            <a:r>
              <a:rPr lang="en-GB" b="1" dirty="0" err="1"/>
              <a:t>TRequest</a:t>
            </a:r>
            <a:r>
              <a:rPr lang="en-GB" b="1" dirty="0"/>
              <a:t>&gt;</a:t>
            </a:r>
            <a:r>
              <a:rPr lang="en-GB" dirty="0"/>
              <a:t> interface which has a method </a:t>
            </a:r>
            <a:r>
              <a:rPr lang="en-GB" b="1" dirty="0"/>
              <a:t>IHandleRequests&lt;</a:t>
            </a:r>
            <a:r>
              <a:rPr lang="en-GB" b="1" dirty="0" err="1"/>
              <a:t>TRequest</a:t>
            </a:r>
            <a:r>
              <a:rPr lang="en-GB" b="1" dirty="0"/>
              <a:t>&gt; Successor</a:t>
            </a:r>
            <a:r>
              <a:rPr lang="en-GB" dirty="0"/>
              <a:t> that allows us to chain filters together.</a:t>
            </a:r>
            <a:endParaRPr lang="en-GB" b="1" dirty="0"/>
          </a:p>
          <a:p>
            <a:endParaRPr lang="en-GB" dirty="0"/>
          </a:p>
        </p:txBody>
      </p:sp>
      <p:sp>
        <p:nvSpPr>
          <p:cNvPr id="4" name="Text Placeholder 3"/>
          <p:cNvSpPr>
            <a:spLocks noGrp="1"/>
          </p:cNvSpPr>
          <p:nvPr>
            <p:ph type="body" sz="half" idx="2"/>
          </p:nvPr>
        </p:nvSpPr>
        <p:spPr/>
        <p:txBody>
          <a:bodyPr>
            <a:normAutofit/>
          </a:bodyPr>
          <a:lstStyle/>
          <a:p>
            <a:r>
              <a:rPr lang="en-GB" dirty="0" smtClean="0"/>
              <a:t>You </a:t>
            </a:r>
            <a:r>
              <a:rPr lang="en-GB" dirty="0"/>
              <a:t>may want to use its </a:t>
            </a:r>
            <a:r>
              <a:rPr lang="en-GB" dirty="0" smtClean="0"/>
              <a:t>Command Processor </a:t>
            </a:r>
            <a:r>
              <a:rPr lang="en-GB" dirty="0"/>
              <a:t>features to handle orthogonal operations.</a:t>
            </a:r>
          </a:p>
          <a:p>
            <a:r>
              <a:rPr lang="en-GB" dirty="0"/>
              <a:t>Common examples of orthogonal operations include:</a:t>
            </a:r>
          </a:p>
          <a:p>
            <a:pPr marL="285750" indent="-285750">
              <a:buFont typeface="Arial" panose="020B0604020202020204" pitchFamily="34" charset="0"/>
              <a:buChar char="•"/>
            </a:pPr>
            <a:r>
              <a:rPr lang="en-GB" dirty="0"/>
              <a:t>Logging the Command</a:t>
            </a:r>
          </a:p>
          <a:p>
            <a:pPr marL="285750" indent="-285750">
              <a:buFont typeface="Arial" panose="020B0604020202020204" pitchFamily="34" charset="0"/>
              <a:buChar char="•"/>
            </a:pPr>
            <a:r>
              <a:rPr lang="en-GB" dirty="0"/>
              <a:t>Providing integration with tools for monitoring performance and availability</a:t>
            </a:r>
          </a:p>
          <a:p>
            <a:pPr marL="285750" indent="-285750">
              <a:buFont typeface="Arial" panose="020B0604020202020204" pitchFamily="34" charset="0"/>
              <a:buChar char="•"/>
            </a:pPr>
            <a:r>
              <a:rPr lang="en-GB" dirty="0"/>
              <a:t>Validating the Command</a:t>
            </a:r>
          </a:p>
          <a:p>
            <a:pPr marL="285750" indent="-285750">
              <a:buFont typeface="Arial" panose="020B0604020202020204" pitchFamily="34" charset="0"/>
              <a:buChar char="•"/>
            </a:pPr>
            <a:r>
              <a:rPr lang="en-GB" dirty="0"/>
              <a:t>Supporting </a:t>
            </a:r>
            <a:r>
              <a:rPr lang="en-GB" dirty="0" err="1"/>
              <a:t>idempotency</a:t>
            </a:r>
            <a:r>
              <a:rPr lang="en-GB" dirty="0"/>
              <a:t> of messages</a:t>
            </a:r>
          </a:p>
          <a:p>
            <a:pPr marL="285750" indent="-285750">
              <a:buFont typeface="Arial" panose="020B0604020202020204" pitchFamily="34" charset="0"/>
              <a:buChar char="•"/>
            </a:pPr>
            <a:r>
              <a:rPr lang="en-GB" dirty="0"/>
              <a:t>Supporting re-sequencing of messages</a:t>
            </a:r>
          </a:p>
          <a:p>
            <a:pPr marL="285750" indent="-285750">
              <a:buFont typeface="Arial" panose="020B0604020202020204" pitchFamily="34" charset="0"/>
              <a:buChar char="•"/>
            </a:pPr>
            <a:r>
              <a:rPr lang="en-GB" dirty="0"/>
              <a:t>Handling exceptions</a:t>
            </a:r>
          </a:p>
          <a:p>
            <a:pPr marL="285750" indent="-285750">
              <a:buFont typeface="Arial" panose="020B0604020202020204" pitchFamily="34" charset="0"/>
              <a:buChar char="•"/>
            </a:pPr>
            <a:r>
              <a:rPr lang="en-GB" dirty="0"/>
              <a:t>Providing Timeout, Retry, and Circuit Breaker support</a:t>
            </a:r>
          </a:p>
          <a:p>
            <a:pPr marL="285750" indent="-285750">
              <a:buFont typeface="Arial" panose="020B0604020202020204" pitchFamily="34" charset="0"/>
              <a:buChar char="•"/>
            </a:pPr>
            <a:r>
              <a:rPr lang="en-GB" dirty="0"/>
              <a:t>Providing undo support, or rollback</a:t>
            </a:r>
          </a:p>
          <a:p>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2044" y="4280211"/>
            <a:ext cx="4363725" cy="1432468"/>
          </a:xfrm>
          <a:prstGeom prst="rect">
            <a:avLst/>
          </a:prstGeom>
        </p:spPr>
      </p:pic>
    </p:spTree>
    <p:extLst>
      <p:ext uri="{BB962C8B-B14F-4D97-AF65-F5344CB8AC3E}">
        <p14:creationId xmlns:p14="http://schemas.microsoft.com/office/powerpoint/2010/main" val="10082204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Russian Doll Model</a:t>
            </a:r>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73291" y="1346735"/>
            <a:ext cx="3715268" cy="3705742"/>
          </a:xfrm>
        </p:spPr>
      </p:pic>
      <p:sp>
        <p:nvSpPr>
          <p:cNvPr id="4" name="Text Placeholder 3"/>
          <p:cNvSpPr>
            <a:spLocks noGrp="1"/>
          </p:cNvSpPr>
          <p:nvPr>
            <p:ph type="body" sz="half" idx="2"/>
          </p:nvPr>
        </p:nvSpPr>
        <p:spPr/>
        <p:txBody>
          <a:bodyPr/>
          <a:lstStyle/>
          <a:p>
            <a:r>
              <a:rPr lang="en-GB" dirty="0"/>
              <a:t>Our pipes and filters approach supports the </a:t>
            </a:r>
            <a:r>
              <a:rPr lang="en-GB" i="1" dirty="0"/>
              <a:t>Russian Doll Model</a:t>
            </a:r>
            <a:r>
              <a:rPr lang="en-GB" dirty="0"/>
              <a:t> of calling the handler pipeline, a context bag for the pipeline, and support </a:t>
            </a:r>
            <a:r>
              <a:rPr lang="en-GB" dirty="0" err="1"/>
              <a:t>fo</a:t>
            </a:r>
            <a:r>
              <a:rPr lang="en-GB" dirty="0"/>
              <a:t> generating a request path description out-of-the-box</a:t>
            </a:r>
            <a:r>
              <a:rPr lang="en-GB" dirty="0" smtClean="0"/>
              <a:t>.</a:t>
            </a:r>
          </a:p>
          <a:p>
            <a:endParaRPr lang="en-GB" dirty="0"/>
          </a:p>
          <a:p>
            <a:r>
              <a:rPr lang="en-GB" dirty="0"/>
              <a:t>The </a:t>
            </a:r>
            <a:r>
              <a:rPr lang="en-GB" i="1" dirty="0"/>
              <a:t>Russian Doll Model</a:t>
            </a:r>
            <a:r>
              <a:rPr lang="en-GB" dirty="0"/>
              <a:t> is names for the </a:t>
            </a:r>
            <a:r>
              <a:rPr lang="en-GB" dirty="0" err="1">
                <a:hlinkClick r:id="rId3"/>
              </a:rPr>
              <a:t>Matryoshka</a:t>
            </a:r>
            <a:r>
              <a:rPr lang="en-GB" dirty="0"/>
              <a:t> wooden dolls, in which dolls of decreasing sizes are nested one inside another. The importance of this for a </a:t>
            </a:r>
            <a:r>
              <a:rPr lang="en-GB" dirty="0">
                <a:hlinkClick r:id="rId4"/>
              </a:rPr>
              <a:t>pipes and filters pattern</a:t>
            </a:r>
            <a:r>
              <a:rPr lang="en-GB" dirty="0"/>
              <a:t> style is that each filter in the pipeline is called within the scope of a previous filter in the pipeline.</a:t>
            </a:r>
          </a:p>
          <a:p>
            <a:endParaRPr lang="en-GB" dirty="0"/>
          </a:p>
        </p:txBody>
      </p:sp>
    </p:spTree>
    <p:extLst>
      <p:ext uri="{BB962C8B-B14F-4D97-AF65-F5344CB8AC3E}">
        <p14:creationId xmlns:p14="http://schemas.microsoft.com/office/powerpoint/2010/main" val="28626234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Implementing a Pipeline</a:t>
            </a:r>
            <a:endParaRPr lang="en-GB" dirty="0"/>
          </a:p>
        </p:txBody>
      </p:sp>
      <p:sp>
        <p:nvSpPr>
          <p:cNvPr id="7" name="Text Placeholder 6"/>
          <p:cNvSpPr>
            <a:spLocks noGrp="1"/>
          </p:cNvSpPr>
          <p:nvPr>
            <p:ph type="body" sz="quarter" idx="3"/>
          </p:nvPr>
        </p:nvSpPr>
        <p:spPr/>
        <p:txBody>
          <a:bodyPr>
            <a:noAutofit/>
          </a:bodyPr>
          <a:lstStyle/>
          <a:p>
            <a:r>
              <a:rPr lang="en-GB" sz="1800" b="0" dirty="0" smtClean="0"/>
              <a:t>Create your handler, initialize from attribute if required</a:t>
            </a:r>
            <a:endParaRPr lang="en-GB" sz="1800" b="0" dirty="0"/>
          </a:p>
        </p:txBody>
      </p:sp>
      <p:sp>
        <p:nvSpPr>
          <p:cNvPr id="9" name="Rectangle 8"/>
          <p:cNvSpPr/>
          <p:nvPr/>
        </p:nvSpPr>
        <p:spPr>
          <a:xfrm>
            <a:off x="399011" y="1473091"/>
            <a:ext cx="4098377" cy="646331"/>
          </a:xfrm>
          <a:prstGeom prst="rect">
            <a:avLst/>
          </a:prstGeom>
        </p:spPr>
        <p:txBody>
          <a:bodyPr wrap="square">
            <a:spAutoFit/>
          </a:bodyPr>
          <a:lstStyle/>
          <a:p>
            <a:r>
              <a:rPr lang="en-GB" dirty="0" smtClean="0"/>
              <a:t>Create </a:t>
            </a:r>
            <a:r>
              <a:rPr lang="en-GB" dirty="0"/>
              <a:t>your own Attribute class, derived from </a:t>
            </a:r>
            <a:r>
              <a:rPr lang="en-GB" dirty="0" err="1"/>
              <a:t>RequestHandlerAttribute</a:t>
            </a:r>
            <a:r>
              <a:rPr lang="en-GB" dirty="0"/>
              <a:t>.</a:t>
            </a:r>
          </a:p>
        </p:txBody>
      </p:sp>
      <p:pic>
        <p:nvPicPr>
          <p:cNvPr id="10" name="Picture 9"/>
          <p:cNvPicPr>
            <a:picLocks noChangeAspect="1"/>
          </p:cNvPicPr>
          <p:nvPr/>
        </p:nvPicPr>
        <p:blipFill>
          <a:blip r:embed="rId2"/>
          <a:stretch>
            <a:fillRect/>
          </a:stretch>
        </p:blipFill>
        <p:spPr>
          <a:xfrm>
            <a:off x="399011" y="2899180"/>
            <a:ext cx="3932718" cy="1864013"/>
          </a:xfrm>
          <a:prstGeom prst="rect">
            <a:avLst/>
          </a:prstGeom>
        </p:spPr>
      </p:pic>
      <p:pic>
        <p:nvPicPr>
          <p:cNvPr id="12" name="Picture 11"/>
          <p:cNvPicPr>
            <a:picLocks noChangeAspect="1"/>
          </p:cNvPicPr>
          <p:nvPr/>
        </p:nvPicPr>
        <p:blipFill>
          <a:blip r:embed="rId3"/>
          <a:stretch>
            <a:fillRect/>
          </a:stretch>
        </p:blipFill>
        <p:spPr>
          <a:xfrm>
            <a:off x="4751558" y="2468880"/>
            <a:ext cx="3828708" cy="3705339"/>
          </a:xfrm>
          <a:prstGeom prst="rect">
            <a:avLst/>
          </a:prstGeom>
        </p:spPr>
      </p:pic>
    </p:spTree>
    <p:extLst>
      <p:ext uri="{BB962C8B-B14F-4D97-AF65-F5344CB8AC3E}">
        <p14:creationId xmlns:p14="http://schemas.microsoft.com/office/powerpoint/2010/main" val="3233843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Building a Pipeline of Request Handlers</a:t>
            </a:r>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5050" y="1761927"/>
            <a:ext cx="5111750" cy="2875359"/>
          </a:xfrm>
        </p:spPr>
      </p:pic>
      <p:sp>
        <p:nvSpPr>
          <p:cNvPr id="4" name="Text Placeholder 3"/>
          <p:cNvSpPr>
            <a:spLocks noGrp="1"/>
          </p:cNvSpPr>
          <p:nvPr>
            <p:ph type="body" sz="half" idx="2"/>
          </p:nvPr>
        </p:nvSpPr>
        <p:spPr/>
        <p:txBody>
          <a:bodyPr/>
          <a:lstStyle/>
          <a:p>
            <a:r>
              <a:rPr lang="en-GB" dirty="0" smtClean="0"/>
              <a:t>In this </a:t>
            </a:r>
            <a:r>
              <a:rPr lang="en-GB" b="1" dirty="0" smtClean="0"/>
              <a:t>demo</a:t>
            </a:r>
            <a:r>
              <a:rPr lang="en-GB" dirty="0" smtClean="0"/>
              <a:t> we will look at using a pipeline to handle a request. </a:t>
            </a:r>
          </a:p>
          <a:p>
            <a:endParaRPr lang="en-GB" dirty="0" smtClean="0"/>
          </a:p>
          <a:p>
            <a:r>
              <a:rPr lang="en-GB" dirty="0" smtClean="0"/>
              <a:t>We will look at adding out-of-box attributes to a handler and then we will look at building your own handler for a </a:t>
            </a:r>
            <a:r>
              <a:rPr lang="en-GB" smtClean="0"/>
              <a:t>pipeline step.</a:t>
            </a:r>
            <a:endParaRPr lang="en-GB" dirty="0" smtClean="0"/>
          </a:p>
          <a:p>
            <a:endParaRPr lang="en-GB" dirty="0"/>
          </a:p>
        </p:txBody>
      </p:sp>
    </p:spTree>
    <p:extLst>
      <p:ext uri="{BB962C8B-B14F-4D97-AF65-F5344CB8AC3E}">
        <p14:creationId xmlns:p14="http://schemas.microsoft.com/office/powerpoint/2010/main" val="21502624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a:t>
            </a:r>
            <a:endParaRPr lang="en-US" dirty="0"/>
          </a:p>
        </p:txBody>
      </p:sp>
      <p:sp>
        <p:nvSpPr>
          <p:cNvPr id="4" name="Text Placeholder 3"/>
          <p:cNvSpPr>
            <a:spLocks noGrp="1"/>
          </p:cNvSpPr>
          <p:nvPr>
            <p:ph type="body" sz="half" idx="2"/>
          </p:nvPr>
        </p:nvSpPr>
        <p:spPr/>
        <p:txBody>
          <a:bodyPr/>
          <a:lstStyle/>
          <a:p>
            <a:r>
              <a:rPr lang="en-US" dirty="0" smtClean="0"/>
              <a:t>When building a service we need to think about key patterns to support Availability.</a:t>
            </a:r>
          </a:p>
          <a:p>
            <a:endParaRPr lang="en-US" dirty="0" smtClean="0"/>
          </a:p>
          <a:p>
            <a:pPr marL="285750" indent="-285750">
              <a:buFont typeface="Arial"/>
              <a:buChar char="•"/>
            </a:pPr>
            <a:r>
              <a:rPr lang="en-US" dirty="0" smtClean="0"/>
              <a:t>Retry</a:t>
            </a:r>
          </a:p>
          <a:p>
            <a:pPr marL="285750" indent="-285750">
              <a:buFont typeface="Arial"/>
              <a:buChar char="•"/>
            </a:pPr>
            <a:r>
              <a:rPr lang="en-US" dirty="0" smtClean="0"/>
              <a:t>Timeout </a:t>
            </a:r>
          </a:p>
          <a:p>
            <a:pPr marL="285750" indent="-285750">
              <a:buFont typeface="Arial"/>
              <a:buChar char="•"/>
            </a:pPr>
            <a:r>
              <a:rPr lang="en-US" dirty="0" smtClean="0"/>
              <a:t>Circuit Breaker</a:t>
            </a:r>
          </a:p>
          <a:p>
            <a:endParaRPr lang="en-US" dirty="0" smtClean="0"/>
          </a:p>
          <a:p>
            <a:r>
              <a:rPr lang="en-US" dirty="0" smtClean="0"/>
              <a:t>The Command Processor pattern can be used to provide support for these Availability concerns, allowing the handler code to focus on surfacing the domain model and not infrastructure concerns.</a:t>
            </a:r>
          </a:p>
          <a:p>
            <a:endParaRPr lang="en-US" dirty="0" smtClean="0"/>
          </a:p>
          <a:p>
            <a:endParaRPr lang="en-US" dirty="0"/>
          </a:p>
        </p:txBody>
      </p:sp>
      <p:sp>
        <p:nvSpPr>
          <p:cNvPr id="7" name="Text Placeholder 5"/>
          <p:cNvSpPr txBox="1">
            <a:spLocks/>
          </p:cNvSpPr>
          <p:nvPr/>
        </p:nvSpPr>
        <p:spPr>
          <a:xfrm>
            <a:off x="4433454" y="1595582"/>
            <a:ext cx="3008313" cy="4691063"/>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12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1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9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900"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pPr marL="285750" indent="-285750">
              <a:buFont typeface="Arial"/>
              <a:buChar char="•"/>
            </a:pPr>
            <a:r>
              <a:rPr lang="en-US" smtClean="0"/>
              <a:t>The network is reliable.</a:t>
            </a:r>
          </a:p>
          <a:p>
            <a:pPr marL="285750" indent="-285750">
              <a:buFont typeface="Arial"/>
              <a:buChar char="•"/>
            </a:pPr>
            <a:r>
              <a:rPr lang="en-US" smtClean="0"/>
              <a:t>Latency is zero.</a:t>
            </a:r>
          </a:p>
          <a:p>
            <a:pPr marL="285750" indent="-285750">
              <a:buFont typeface="Arial"/>
              <a:buChar char="•"/>
            </a:pPr>
            <a:r>
              <a:rPr lang="en-US" smtClean="0"/>
              <a:t>Bandwidth is infinite.</a:t>
            </a:r>
          </a:p>
          <a:p>
            <a:pPr marL="285750" indent="-285750">
              <a:buFont typeface="Arial"/>
              <a:buChar char="•"/>
            </a:pPr>
            <a:r>
              <a:rPr lang="en-US" smtClean="0"/>
              <a:t>The network is secure.</a:t>
            </a:r>
          </a:p>
          <a:p>
            <a:pPr marL="285750" indent="-285750">
              <a:buFont typeface="Arial"/>
              <a:buChar char="•"/>
            </a:pPr>
            <a:r>
              <a:rPr lang="en-US" smtClean="0"/>
              <a:t>Topology doesn't change.</a:t>
            </a:r>
          </a:p>
          <a:p>
            <a:pPr marL="285750" indent="-285750">
              <a:buFont typeface="Arial"/>
              <a:buChar char="•"/>
            </a:pPr>
            <a:r>
              <a:rPr lang="en-US" smtClean="0"/>
              <a:t>There is one administrator.</a:t>
            </a:r>
          </a:p>
          <a:p>
            <a:pPr marL="285750" indent="-285750">
              <a:buFont typeface="Arial"/>
              <a:buChar char="•"/>
            </a:pPr>
            <a:r>
              <a:rPr lang="en-US" smtClean="0"/>
              <a:t>Transport cost is zero.</a:t>
            </a:r>
          </a:p>
          <a:p>
            <a:pPr marL="285750" indent="-285750">
              <a:buFont typeface="Arial"/>
              <a:buChar char="•"/>
            </a:pPr>
            <a:r>
              <a:rPr lang="en-US" smtClean="0"/>
              <a:t>The network is homogeneous.</a:t>
            </a:r>
            <a:endParaRPr lang="en-US" dirty="0"/>
          </a:p>
        </p:txBody>
      </p:sp>
      <p:sp>
        <p:nvSpPr>
          <p:cNvPr id="8" name="Title 3"/>
          <p:cNvSpPr txBox="1">
            <a:spLocks/>
          </p:cNvSpPr>
          <p:nvPr/>
        </p:nvSpPr>
        <p:spPr>
          <a:xfrm>
            <a:off x="4524895" y="433532"/>
            <a:ext cx="3008313" cy="116205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kern="1200">
                <a:solidFill>
                  <a:schemeClr val="tx1"/>
                </a:solidFill>
                <a:latin typeface="+mj-lt"/>
                <a:ea typeface="+mj-ea"/>
                <a:cs typeface="+mj-cs"/>
              </a:defRPr>
            </a:lvl1pPr>
          </a:lstStyle>
          <a:p>
            <a:r>
              <a:rPr lang="en-US" smtClean="0"/>
              <a:t>The Fallacies of Distributed Computing</a:t>
            </a:r>
            <a:endParaRPr lang="en-US" dirty="0"/>
          </a:p>
        </p:txBody>
      </p:sp>
    </p:spTree>
    <p:extLst>
      <p:ext uri="{BB962C8B-B14F-4D97-AF65-F5344CB8AC3E}">
        <p14:creationId xmlns:p14="http://schemas.microsoft.com/office/powerpoint/2010/main" val="16698583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Timeout Pattern</a:t>
            </a:r>
            <a:endParaRPr lang="en-US" dirty="0"/>
          </a:p>
        </p:txBody>
      </p:sp>
      <p:sp>
        <p:nvSpPr>
          <p:cNvPr id="3" name="Content Placeholder 2"/>
          <p:cNvSpPr>
            <a:spLocks noGrp="1"/>
          </p:cNvSpPr>
          <p:nvPr>
            <p:ph idx="1"/>
          </p:nvPr>
        </p:nvSpPr>
        <p:spPr>
          <a:xfrm>
            <a:off x="3465513" y="1435100"/>
            <a:ext cx="5111750" cy="4220967"/>
          </a:xfrm>
        </p:spPr>
        <p:txBody>
          <a:bodyPr>
            <a:normAutofit/>
          </a:bodyPr>
          <a:lstStyle/>
          <a:p>
            <a:r>
              <a:rPr lang="en-US" sz="1800" dirty="0" smtClean="0"/>
              <a:t>Timeouts are a scaling issue. Because an API call without a timeout consumes resources, a stalled network call, or thread, prevents other requests from being executed. You might not notice the failure to use timeouts on a system with abundant resources, but as your resources dwindle failure to use timeouts to free resources will cause pain.</a:t>
            </a:r>
          </a:p>
          <a:p>
            <a:r>
              <a:rPr lang="en-US" sz="1800" dirty="0" smtClean="0"/>
              <a:t>Assume </a:t>
            </a:r>
            <a:r>
              <a:rPr lang="en-US" sz="1800" dirty="0"/>
              <a:t>that </a:t>
            </a:r>
            <a:r>
              <a:rPr lang="en-US" sz="1800" dirty="0" smtClean="0"/>
              <a:t>a timeout </a:t>
            </a:r>
            <a:r>
              <a:rPr lang="en-US" sz="1800" i="1" dirty="0"/>
              <a:t>will</a:t>
            </a:r>
            <a:r>
              <a:rPr lang="en-US" sz="1800" dirty="0"/>
              <a:t> occur at some </a:t>
            </a:r>
            <a:r>
              <a:rPr lang="en-US" sz="1800" dirty="0" smtClean="0"/>
              <a:t>point</a:t>
            </a:r>
            <a:endParaRPr lang="en-US" sz="1800" dirty="0"/>
          </a:p>
          <a:p>
            <a:r>
              <a:rPr lang="en-US" sz="1800" dirty="0" smtClean="0"/>
              <a:t>Asynchronous operations still need to time out. All the caller may not be blocked, resources are still being consumed to manage the asynchronous operation that will not be released until the operation aborts.</a:t>
            </a:r>
          </a:p>
        </p:txBody>
      </p:sp>
      <p:sp>
        <p:nvSpPr>
          <p:cNvPr id="4" name="Text Placeholder 3"/>
          <p:cNvSpPr>
            <a:spLocks noGrp="1"/>
          </p:cNvSpPr>
          <p:nvPr>
            <p:ph type="body" sz="half" idx="2"/>
          </p:nvPr>
        </p:nvSpPr>
        <p:spPr/>
        <p:txBody>
          <a:bodyPr>
            <a:normAutofit fontScale="92500" lnSpcReduction="10000"/>
          </a:bodyPr>
          <a:lstStyle/>
          <a:p>
            <a:r>
              <a:rPr lang="en-US" dirty="0" smtClean="0"/>
              <a:t>Provide a timeout on any inter-process operation. </a:t>
            </a:r>
          </a:p>
          <a:p>
            <a:endParaRPr lang="en-US" dirty="0" smtClean="0"/>
          </a:p>
          <a:p>
            <a:r>
              <a:rPr lang="en-US" dirty="0" smtClean="0"/>
              <a:t>The </a:t>
            </a:r>
            <a:r>
              <a:rPr lang="en-US" dirty="0"/>
              <a:t>timeout pattern is usable with any client-server request.</a:t>
            </a:r>
          </a:p>
          <a:p>
            <a:endParaRPr lang="en-US" dirty="0"/>
          </a:p>
          <a:p>
            <a:r>
              <a:rPr lang="en-US" dirty="0"/>
              <a:t>The timeout </a:t>
            </a:r>
            <a:r>
              <a:rPr lang="en-US" dirty="0" smtClean="0"/>
              <a:t>pattern is also usable with thread resource pools.</a:t>
            </a:r>
          </a:p>
          <a:p>
            <a:endParaRPr lang="en-US" dirty="0" smtClean="0"/>
          </a:p>
          <a:p>
            <a:r>
              <a:rPr lang="en-US" dirty="0" smtClean="0"/>
              <a:t>Any operation that blocks a thread, should have a timeout</a:t>
            </a:r>
          </a:p>
          <a:p>
            <a:endParaRPr lang="en-US" dirty="0"/>
          </a:p>
          <a:p>
            <a:r>
              <a:rPr lang="en-US" dirty="0" smtClean="0"/>
              <a:t>Usually a timeout is a parameter on an API call that indicates how long to wait [in milliseconds] for the operation to complete before returning control to the caller</a:t>
            </a:r>
          </a:p>
          <a:p>
            <a:endParaRPr lang="en-US" dirty="0"/>
          </a:p>
          <a:p>
            <a:r>
              <a:rPr lang="en-US" dirty="0" smtClean="0"/>
              <a:t>If you are using a third-party API that has no timeout, you may need to make the request on a thread that does have a timeout, and when that thread times out assume that the operation failed.</a:t>
            </a:r>
          </a:p>
          <a:p>
            <a:endParaRPr lang="en-US" dirty="0" smtClean="0"/>
          </a:p>
          <a:p>
            <a:endParaRPr lang="en-US" dirty="0"/>
          </a:p>
        </p:txBody>
      </p:sp>
    </p:spTree>
    <p:extLst>
      <p:ext uri="{BB962C8B-B14F-4D97-AF65-F5344CB8AC3E}">
        <p14:creationId xmlns:p14="http://schemas.microsoft.com/office/powerpoint/2010/main" val="8513792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47500" lnSpcReduction="20000"/>
          </a:bodyPr>
          <a:lstStyle/>
          <a:p>
            <a:r>
              <a:rPr lang="en-US" dirty="0"/>
              <a:t>The Command Invoker </a:t>
            </a:r>
            <a:r>
              <a:rPr lang="en-US" dirty="0" smtClean="0"/>
              <a:t>Pattern</a:t>
            </a:r>
          </a:p>
          <a:p>
            <a:r>
              <a:rPr lang="en-US" dirty="0" smtClean="0"/>
              <a:t>A Tour of Brighter</a:t>
            </a:r>
          </a:p>
          <a:p>
            <a:r>
              <a:rPr lang="en-US" dirty="0" smtClean="0"/>
              <a:t>Command Dispatcher</a:t>
            </a:r>
          </a:p>
          <a:p>
            <a:pPr lvl="2"/>
            <a:r>
              <a:rPr lang="en-US" dirty="0" smtClean="0"/>
              <a:t>The Command Dispatcher Pattern</a:t>
            </a:r>
          </a:p>
          <a:p>
            <a:r>
              <a:rPr lang="en-US" dirty="0"/>
              <a:t>The Task Queue Pattern</a:t>
            </a:r>
          </a:p>
          <a:p>
            <a:pPr lvl="1"/>
            <a:r>
              <a:rPr lang="en-US" dirty="0"/>
              <a:t>Service Activator </a:t>
            </a:r>
            <a:r>
              <a:rPr lang="en-US" dirty="0" smtClean="0"/>
              <a:t>Pattern</a:t>
            </a:r>
          </a:p>
          <a:p>
            <a:r>
              <a:rPr lang="en-US" dirty="0" smtClean="0"/>
              <a:t>Command Processor</a:t>
            </a:r>
          </a:p>
          <a:p>
            <a:pPr lvl="1"/>
            <a:r>
              <a:rPr lang="en-US" dirty="0"/>
              <a:t>The Command Processor </a:t>
            </a:r>
            <a:r>
              <a:rPr lang="en-US" dirty="0" smtClean="0"/>
              <a:t>Pattern</a:t>
            </a:r>
          </a:p>
          <a:p>
            <a:pPr lvl="1"/>
            <a:r>
              <a:rPr lang="en-US" dirty="0" smtClean="0"/>
              <a:t>Timeout, Retry &amp; Circuit Breaker</a:t>
            </a:r>
          </a:p>
          <a:p>
            <a:pPr lvl="1"/>
            <a:endParaRPr lang="en-US" dirty="0" smtClean="0"/>
          </a:p>
          <a:p>
            <a:r>
              <a:rPr lang="en-US" dirty="0" smtClean="0"/>
              <a:t>Configuring </a:t>
            </a:r>
            <a:r>
              <a:rPr lang="en-US" dirty="0"/>
              <a:t>Brighter: </a:t>
            </a:r>
          </a:p>
          <a:p>
            <a:pPr lvl="1"/>
            <a:r>
              <a:rPr lang="en-US" dirty="0"/>
              <a:t>The problem with Inversion of Control</a:t>
            </a:r>
          </a:p>
          <a:p>
            <a:pPr lvl="1"/>
            <a:r>
              <a:rPr lang="en-US" dirty="0"/>
              <a:t>Configuration </a:t>
            </a:r>
            <a:r>
              <a:rPr lang="en-US" dirty="0" smtClean="0"/>
              <a:t>Steps</a:t>
            </a:r>
          </a:p>
          <a:p>
            <a:r>
              <a:rPr lang="en-US" dirty="0"/>
              <a:t>Management and </a:t>
            </a:r>
            <a:r>
              <a:rPr lang="en-US" dirty="0" smtClean="0"/>
              <a:t>Monitoring</a:t>
            </a:r>
          </a:p>
          <a:p>
            <a:pPr lvl="1"/>
            <a:r>
              <a:rPr lang="en-US" dirty="0" smtClean="0"/>
              <a:t>The Control Bus</a:t>
            </a:r>
          </a:p>
          <a:p>
            <a:r>
              <a:rPr lang="en-US" dirty="0" smtClean="0"/>
              <a:t>Where do I go now?</a:t>
            </a:r>
          </a:p>
          <a:p>
            <a:pPr lvl="1"/>
            <a:r>
              <a:rPr lang="en-US" dirty="0" smtClean="0"/>
              <a:t>Places to go, people to see</a:t>
            </a:r>
          </a:p>
          <a:p>
            <a:r>
              <a:rPr lang="en-US" dirty="0" smtClean="0"/>
              <a:t>Bright Future</a:t>
            </a:r>
          </a:p>
          <a:p>
            <a:pPr lvl="1"/>
            <a:r>
              <a:rPr lang="en-US" dirty="0" smtClean="0"/>
              <a:t>Roadmap</a:t>
            </a:r>
          </a:p>
          <a:p>
            <a:pPr lvl="1"/>
            <a:r>
              <a:rPr lang="en-US" dirty="0" smtClean="0"/>
              <a:t>Q&amp;A</a:t>
            </a:r>
          </a:p>
          <a:p>
            <a:pPr lvl="1"/>
            <a:endParaRPr lang="en-US" dirty="0"/>
          </a:p>
        </p:txBody>
      </p:sp>
      <p:cxnSp>
        <p:nvCxnSpPr>
          <p:cNvPr id="5" name="Straight Connector 4"/>
          <p:cNvCxnSpPr/>
          <p:nvPr/>
        </p:nvCxnSpPr>
        <p:spPr>
          <a:xfrm>
            <a:off x="3616037" y="3599410"/>
            <a:ext cx="167085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26802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Retry Pattern</a:t>
            </a:r>
            <a:endParaRPr lang="en-US" dirty="0"/>
          </a:p>
        </p:txBody>
      </p:sp>
      <p:sp>
        <p:nvSpPr>
          <p:cNvPr id="3" name="Content Placeholder 2"/>
          <p:cNvSpPr>
            <a:spLocks noGrp="1"/>
          </p:cNvSpPr>
          <p:nvPr>
            <p:ph idx="1"/>
          </p:nvPr>
        </p:nvSpPr>
        <p:spPr>
          <a:xfrm>
            <a:off x="3575050" y="1241352"/>
            <a:ext cx="5111750" cy="4502743"/>
          </a:xfrm>
        </p:spPr>
        <p:txBody>
          <a:bodyPr>
            <a:normAutofit/>
          </a:bodyPr>
          <a:lstStyle/>
          <a:p>
            <a:r>
              <a:rPr lang="en-US" sz="1800" dirty="0" smtClean="0"/>
              <a:t>If the fault is permanent, and unlikely to succeed, for example a login failure due to invalid credentials – don’t retry.</a:t>
            </a:r>
          </a:p>
          <a:p>
            <a:r>
              <a:rPr lang="en-US" sz="1800" dirty="0" smtClean="0"/>
              <a:t>If the fault is caused by a rare event, for example packet loss or other corruption, consider an immediate retry as the server may be able to respond.</a:t>
            </a:r>
          </a:p>
          <a:p>
            <a:r>
              <a:rPr lang="en-US" sz="1800" dirty="0" smtClean="0"/>
              <a:t>If the fault is caused by load, such as SQL Timeouts, or 429 Too Many Requests, then back-off for a period before retrying. Failure to observe this can lead to an Application Denial of Service Attack i.e. we overload a struggling server.</a:t>
            </a:r>
            <a:endParaRPr lang="en-US" sz="1800" dirty="0"/>
          </a:p>
          <a:p>
            <a:r>
              <a:rPr lang="en-US" sz="1800" dirty="0" smtClean="0"/>
              <a:t>In the case of a 429 for example, the Retry-After header will tell you how long to back off for.</a:t>
            </a:r>
            <a:endParaRPr lang="en-US" sz="1800" dirty="0"/>
          </a:p>
          <a:p>
            <a:pPr marL="0" indent="0">
              <a:buNone/>
            </a:pPr>
            <a:endParaRPr lang="en-US" dirty="0"/>
          </a:p>
        </p:txBody>
      </p:sp>
      <p:sp>
        <p:nvSpPr>
          <p:cNvPr id="4" name="Text Placeholder 3"/>
          <p:cNvSpPr>
            <a:spLocks noGrp="1"/>
          </p:cNvSpPr>
          <p:nvPr>
            <p:ph type="body" sz="half" idx="2"/>
          </p:nvPr>
        </p:nvSpPr>
        <p:spPr/>
        <p:txBody>
          <a:bodyPr>
            <a:normAutofit fontScale="92500"/>
          </a:bodyPr>
          <a:lstStyle/>
          <a:p>
            <a:r>
              <a:rPr lang="en-US" dirty="0" smtClean="0"/>
              <a:t>In </a:t>
            </a:r>
            <a:r>
              <a:rPr lang="en-US" dirty="0"/>
              <a:t>the presence of unreliable calls between two components our first approach to achieving a high quality of service is to recognize that many such failures are transient: a timeout because a resource is busy, temporary loss of connectivity, the loss of one node that will be replaced by failover to another. </a:t>
            </a:r>
            <a:endParaRPr lang="en-US" dirty="0" smtClean="0"/>
          </a:p>
          <a:p>
            <a:endParaRPr lang="en-US" dirty="0" smtClean="0"/>
          </a:p>
          <a:p>
            <a:r>
              <a:rPr lang="en-US" dirty="0" smtClean="0"/>
              <a:t>In </a:t>
            </a:r>
            <a:r>
              <a:rPr lang="en-US" dirty="0"/>
              <a:t>this case the fault is self-correcting, the node comes up, the load on the database or server declines and their is capacity for our call, or network connectivity is restored. This means that our call will succeed if we retry after a delay to allow the transient fault to resolve.</a:t>
            </a:r>
          </a:p>
          <a:p>
            <a:endParaRPr lang="en-US" dirty="0" smtClean="0"/>
          </a:p>
          <a:p>
            <a:r>
              <a:rPr lang="en-US" dirty="0" smtClean="0"/>
              <a:t>The </a:t>
            </a:r>
            <a:r>
              <a:rPr lang="en-US" dirty="0"/>
              <a:t>Retry pattern is simply that if the call fails, we can try again. It is important to have an upper bound on retries in case a fault that appears transient is not. See Circuit Breaker as well.</a:t>
            </a:r>
          </a:p>
          <a:p>
            <a:endParaRPr lang="en-US" dirty="0"/>
          </a:p>
        </p:txBody>
      </p:sp>
    </p:spTree>
    <p:extLst>
      <p:ext uri="{BB962C8B-B14F-4D97-AF65-F5344CB8AC3E}">
        <p14:creationId xmlns:p14="http://schemas.microsoft.com/office/powerpoint/2010/main" val="5181663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Circuit Breaker Pattern</a:t>
            </a:r>
            <a:endParaRPr lang="en-US" dirty="0"/>
          </a:p>
        </p:txBody>
      </p:sp>
      <p:pic>
        <p:nvPicPr>
          <p:cNvPr id="5" name="Content Placeholder 4" descr="Circuit Breaker.png"/>
          <p:cNvPicPr>
            <a:picLocks noGrp="1" noChangeAspect="1"/>
          </p:cNvPicPr>
          <p:nvPr>
            <p:ph idx="1"/>
          </p:nvPr>
        </p:nvPicPr>
        <p:blipFill>
          <a:blip r:embed="rId2">
            <a:extLst>
              <a:ext uri="{28A0092B-C50C-407E-A947-70E740481C1C}">
                <a14:useLocalDpi xmlns:a14="http://schemas.microsoft.com/office/drawing/2010/main" val="0"/>
              </a:ext>
            </a:extLst>
          </a:blip>
          <a:srcRect t="-19148" b="-19148"/>
          <a:stretch>
            <a:fillRect/>
          </a:stretch>
        </p:blipFill>
        <p:spPr>
          <a:xfrm>
            <a:off x="3575050" y="273051"/>
            <a:ext cx="4507593" cy="5161334"/>
          </a:xfrm>
        </p:spPr>
      </p:pic>
      <p:sp>
        <p:nvSpPr>
          <p:cNvPr id="4" name="Text Placeholder 3"/>
          <p:cNvSpPr>
            <a:spLocks noGrp="1"/>
          </p:cNvSpPr>
          <p:nvPr>
            <p:ph type="body" sz="half" idx="2"/>
          </p:nvPr>
        </p:nvSpPr>
        <p:spPr/>
        <p:txBody>
          <a:bodyPr>
            <a:normAutofit fontScale="92500" lnSpcReduction="20000"/>
          </a:bodyPr>
          <a:lstStyle/>
          <a:p>
            <a:r>
              <a:rPr lang="en-US" dirty="0" smtClean="0"/>
              <a:t>The Circuit Breaker pattern prevents an application from executing an operation that is likely to fail, thus freeing up resources that would otherwise be consumed waiting for a timeout and retry cycle to occur.</a:t>
            </a:r>
          </a:p>
          <a:p>
            <a:endParaRPr lang="en-US" dirty="0" smtClean="0"/>
          </a:p>
          <a:p>
            <a:r>
              <a:rPr lang="en-US" dirty="0" smtClean="0"/>
              <a:t>Once normal service has been restored to the server or resource pool the circuit breaker pattern allows detection of the resumption of service.</a:t>
            </a:r>
          </a:p>
          <a:p>
            <a:endParaRPr lang="en-US" dirty="0"/>
          </a:p>
          <a:p>
            <a:r>
              <a:rPr lang="en-US" dirty="0" smtClean="0"/>
              <a:t>A Circuit Breaker acts as a proxy to operations that can fail. It has one of three states:</a:t>
            </a:r>
          </a:p>
          <a:p>
            <a:r>
              <a:rPr lang="en-US" dirty="0" smtClean="0"/>
              <a:t>Closed: Requests are routed as normal, on a failure a counter is incremented and if the threshold is exceeded within a time limit, the circuit breaker opens.</a:t>
            </a:r>
          </a:p>
          <a:p>
            <a:r>
              <a:rPr lang="en-US" dirty="0" smtClean="0"/>
              <a:t>Open: No calls are allowed, and are failed automatically by the proxy. After a specified time interval the circuit breaker is moved to half-open</a:t>
            </a:r>
          </a:p>
          <a:p>
            <a:r>
              <a:rPr lang="en-US" dirty="0" smtClean="0"/>
              <a:t>Half-Open: A call is allowed. On a failure the breaker moves to Open, on a success it moves to Closed</a:t>
            </a:r>
            <a:endParaRPr lang="en-US" dirty="0"/>
          </a:p>
          <a:p>
            <a:endParaRPr lang="en-US" dirty="0"/>
          </a:p>
        </p:txBody>
      </p:sp>
      <p:sp>
        <p:nvSpPr>
          <p:cNvPr id="6" name="TextBox 5"/>
          <p:cNvSpPr txBox="1"/>
          <p:nvPr/>
        </p:nvSpPr>
        <p:spPr>
          <a:xfrm>
            <a:off x="4100286" y="5651500"/>
            <a:ext cx="3982358" cy="246221"/>
          </a:xfrm>
          <a:prstGeom prst="rect">
            <a:avLst/>
          </a:prstGeom>
          <a:noFill/>
        </p:spPr>
        <p:txBody>
          <a:bodyPr wrap="square" rtlCol="0">
            <a:spAutoFit/>
          </a:bodyPr>
          <a:lstStyle/>
          <a:p>
            <a:r>
              <a:rPr lang="en-US" sz="1000" dirty="0"/>
              <a:t>From MSDN: http://</a:t>
            </a:r>
            <a:r>
              <a:rPr lang="en-US" sz="1000" dirty="0" err="1"/>
              <a:t>msdn.microsoft.com</a:t>
            </a:r>
            <a:r>
              <a:rPr lang="en-US" sz="1000" dirty="0"/>
              <a:t>/en-us/library/dn589784.aspx </a:t>
            </a:r>
          </a:p>
        </p:txBody>
      </p:sp>
    </p:spTree>
    <p:extLst>
      <p:ext uri="{BB962C8B-B14F-4D97-AF65-F5344CB8AC3E}">
        <p14:creationId xmlns:p14="http://schemas.microsoft.com/office/powerpoint/2010/main" val="4376225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Adding Availability Patterns to the Brighter pipeline</a:t>
            </a:r>
            <a:endParaRPr lang="en-GB" dirty="0"/>
          </a:p>
        </p:txBody>
      </p:sp>
      <p:sp>
        <p:nvSpPr>
          <p:cNvPr id="4" name="Text Placeholder 3"/>
          <p:cNvSpPr>
            <a:spLocks noGrp="1"/>
          </p:cNvSpPr>
          <p:nvPr>
            <p:ph type="body" sz="half" idx="2"/>
          </p:nvPr>
        </p:nvSpPr>
        <p:spPr/>
        <p:txBody>
          <a:bodyPr/>
          <a:lstStyle/>
          <a:p>
            <a:r>
              <a:rPr lang="en-GB" dirty="0" smtClean="0"/>
              <a:t>In this </a:t>
            </a:r>
            <a:r>
              <a:rPr lang="en-GB" b="1" dirty="0" smtClean="0"/>
              <a:t>demo</a:t>
            </a:r>
            <a:r>
              <a:rPr lang="en-GB" dirty="0" smtClean="0"/>
              <a:t> we show you how to add attributes to your handlers that provide support for availability.</a:t>
            </a:r>
          </a:p>
          <a:p>
            <a:endParaRPr lang="en-GB" dirty="0"/>
          </a:p>
          <a:p>
            <a:r>
              <a:rPr lang="en-GB" dirty="0" smtClean="0"/>
              <a:t>We also discuss the Polly library.</a:t>
            </a:r>
          </a:p>
          <a:p>
            <a:endParaRPr lang="en-GB" dirty="0"/>
          </a:p>
          <a:p>
            <a:r>
              <a:rPr lang="en-GB" dirty="0" smtClean="0"/>
              <a:t>In addition we will talk about </a:t>
            </a:r>
            <a:r>
              <a:rPr lang="en-GB" dirty="0" err="1" smtClean="0"/>
              <a:t>Fallback</a:t>
            </a:r>
            <a:r>
              <a:rPr lang="en-GB" dirty="0" smtClean="0"/>
              <a:t> scenarios.</a:t>
            </a:r>
            <a:endParaRPr lang="en-GB"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5050" y="1761927"/>
            <a:ext cx="5111750" cy="2875359"/>
          </a:xfrm>
        </p:spPr>
      </p:pic>
    </p:spTree>
    <p:extLst>
      <p:ext uri="{BB962C8B-B14F-4D97-AF65-F5344CB8AC3E}">
        <p14:creationId xmlns:p14="http://schemas.microsoft.com/office/powerpoint/2010/main" val="19649663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Configuring Brighter</a:t>
            </a:r>
            <a:br>
              <a:rPr lang="en-GB" dirty="0"/>
            </a:br>
            <a:r>
              <a:rPr lang="en-GB" dirty="0"/>
              <a:t/>
            </a:r>
            <a:br>
              <a:rPr lang="en-GB" dirty="0"/>
            </a:br>
            <a:endParaRPr lang="en-GB" dirty="0"/>
          </a:p>
        </p:txBody>
      </p:sp>
      <p:sp>
        <p:nvSpPr>
          <p:cNvPr id="6" name="Text Placeholder 5"/>
          <p:cNvSpPr>
            <a:spLocks noGrp="1"/>
          </p:cNvSpPr>
          <p:nvPr>
            <p:ph type="body" idx="1"/>
          </p:nvPr>
        </p:nvSpPr>
        <p:spPr/>
        <p:txBody>
          <a:bodyPr/>
          <a:lstStyle/>
          <a:p>
            <a:r>
              <a:rPr lang="en-GB" dirty="0" smtClean="0"/>
              <a:t>Hooking it all together</a:t>
            </a:r>
            <a:endParaRPr lang="en-GB" dirty="0"/>
          </a:p>
        </p:txBody>
      </p:sp>
    </p:spTree>
    <p:extLst>
      <p:ext uri="{BB962C8B-B14F-4D97-AF65-F5344CB8AC3E}">
        <p14:creationId xmlns:p14="http://schemas.microsoft.com/office/powerpoint/2010/main" val="14572494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Command Processor</a:t>
            </a:r>
            <a:endParaRPr lang="en-GB" dirty="0"/>
          </a:p>
        </p:txBody>
      </p:sp>
      <p:sp>
        <p:nvSpPr>
          <p:cNvPr id="5" name="Content Placeholder 4"/>
          <p:cNvSpPr>
            <a:spLocks noGrp="1"/>
          </p:cNvSpPr>
          <p:nvPr>
            <p:ph idx="1"/>
          </p:nvPr>
        </p:nvSpPr>
        <p:spPr>
          <a:xfrm>
            <a:off x="3575050" y="1130530"/>
            <a:ext cx="5111750" cy="4605251"/>
          </a:xfrm>
        </p:spPr>
        <p:txBody>
          <a:bodyPr>
            <a:normAutofit lnSpcReduction="10000"/>
          </a:bodyPr>
          <a:lstStyle/>
          <a:p>
            <a:pPr marL="0" indent="0">
              <a:buNone/>
            </a:pPr>
            <a:r>
              <a:rPr lang="en-GB" b="1" dirty="0"/>
              <a:t>What you need to provide</a:t>
            </a:r>
          </a:p>
          <a:p>
            <a:r>
              <a:rPr lang="en-GB" sz="1800" dirty="0"/>
              <a:t>You need to provide a </a:t>
            </a:r>
            <a:r>
              <a:rPr lang="en-GB" sz="1800" b="1" dirty="0"/>
              <a:t>Subscriber Registry</a:t>
            </a:r>
            <a:r>
              <a:rPr lang="en-GB" sz="1800" dirty="0"/>
              <a:t> with all of the </a:t>
            </a:r>
            <a:r>
              <a:rPr lang="en-GB" sz="1800" b="1" dirty="0"/>
              <a:t>Command</a:t>
            </a:r>
            <a:r>
              <a:rPr lang="en-GB" sz="1800" dirty="0"/>
              <a:t>s or </a:t>
            </a:r>
            <a:r>
              <a:rPr lang="en-GB" sz="1800" b="1" dirty="0"/>
              <a:t>Event</a:t>
            </a:r>
            <a:r>
              <a:rPr lang="en-GB" sz="1800" dirty="0"/>
              <a:t>s you wish to handle, mapped to their </a:t>
            </a:r>
            <a:r>
              <a:rPr lang="en-GB" sz="1800" b="1" dirty="0"/>
              <a:t>Request Handlers</a:t>
            </a:r>
            <a:r>
              <a:rPr lang="en-GB" sz="1800" dirty="0"/>
              <a:t>.</a:t>
            </a:r>
          </a:p>
          <a:p>
            <a:r>
              <a:rPr lang="en-GB" sz="1800" dirty="0"/>
              <a:t>You need to provide a </a:t>
            </a:r>
            <a:r>
              <a:rPr lang="en-GB" sz="1800" b="1" dirty="0"/>
              <a:t>Handler Factory</a:t>
            </a:r>
            <a:r>
              <a:rPr lang="en-GB" sz="1800" dirty="0"/>
              <a:t> to create your Handlers</a:t>
            </a:r>
          </a:p>
          <a:p>
            <a:r>
              <a:rPr lang="en-GB" sz="1800" dirty="0"/>
              <a:t>You need to provide a </a:t>
            </a:r>
            <a:r>
              <a:rPr lang="en-GB" sz="1800" b="1" dirty="0"/>
              <a:t>Policy Registry</a:t>
            </a:r>
            <a:r>
              <a:rPr lang="en-GB" sz="1800" dirty="0"/>
              <a:t> if you intend to use </a:t>
            </a:r>
            <a:r>
              <a:rPr lang="en-GB" sz="1800" b="1" dirty="0"/>
              <a:t>Polly</a:t>
            </a:r>
            <a:r>
              <a:rPr lang="en-GB" sz="1800" dirty="0"/>
              <a:t> to support Retry and Circuit-Breaker.</a:t>
            </a:r>
          </a:p>
          <a:p>
            <a:r>
              <a:rPr lang="en-GB" sz="1800" dirty="0"/>
              <a:t>You need to provide an logger to map to </a:t>
            </a:r>
            <a:r>
              <a:rPr lang="en-GB" sz="1800" b="1" dirty="0"/>
              <a:t>LibLog</a:t>
            </a:r>
            <a:r>
              <a:rPr lang="en-GB" sz="1800" dirty="0"/>
              <a:t>'s </a:t>
            </a:r>
            <a:r>
              <a:rPr lang="en-GB" sz="1800" dirty="0" err="1"/>
              <a:t>ILog</a:t>
            </a:r>
            <a:endParaRPr lang="en-GB" sz="1800" dirty="0"/>
          </a:p>
          <a:p>
            <a:r>
              <a:rPr lang="en-GB" sz="1800" dirty="0"/>
              <a:t>You need to provide a </a:t>
            </a:r>
            <a:r>
              <a:rPr lang="en-GB" sz="1800" b="1" dirty="0"/>
              <a:t>Request Context </a:t>
            </a:r>
            <a:r>
              <a:rPr lang="en-GB" sz="1800" b="1" dirty="0" smtClean="0"/>
              <a:t>Factory</a:t>
            </a:r>
          </a:p>
          <a:p>
            <a:r>
              <a:rPr lang="en-GB" sz="1800" dirty="0" smtClean="0"/>
              <a:t>If you want to </a:t>
            </a:r>
            <a:r>
              <a:rPr lang="en-GB" sz="1800" b="1" dirty="0" smtClean="0"/>
              <a:t>Post</a:t>
            </a:r>
            <a:r>
              <a:rPr lang="en-GB" sz="1800" dirty="0" smtClean="0"/>
              <a:t> a message to a Task Queue then you need to provide configuration information so that we can connect to the Broker to send a message.</a:t>
            </a:r>
            <a:endParaRPr lang="en-GB" sz="1800" dirty="0"/>
          </a:p>
          <a:p>
            <a:pPr marL="0" indent="0">
              <a:buNone/>
            </a:pPr>
            <a:endParaRPr lang="en-GB" dirty="0"/>
          </a:p>
        </p:txBody>
      </p:sp>
      <p:sp>
        <p:nvSpPr>
          <p:cNvPr id="6" name="Text Placeholder 5"/>
          <p:cNvSpPr>
            <a:spLocks noGrp="1"/>
          </p:cNvSpPr>
          <p:nvPr>
            <p:ph type="body" sz="half" idx="2"/>
          </p:nvPr>
        </p:nvSpPr>
        <p:spPr/>
        <p:txBody>
          <a:bodyPr/>
          <a:lstStyle/>
          <a:p>
            <a:r>
              <a:rPr lang="en-GB" dirty="0"/>
              <a:t>Mark </a:t>
            </a:r>
            <a:r>
              <a:rPr lang="en-GB" dirty="0" err="1"/>
              <a:t>Seeman's</a:t>
            </a:r>
            <a:r>
              <a:rPr lang="en-GB" dirty="0"/>
              <a:t> blogs on a </a:t>
            </a:r>
            <a:r>
              <a:rPr lang="en-GB" b="1" dirty="0"/>
              <a:t>DI Friendly Framework</a:t>
            </a:r>
            <a:r>
              <a:rPr lang="en-GB" dirty="0"/>
              <a:t> and </a:t>
            </a:r>
            <a:r>
              <a:rPr lang="en-GB" b="1" dirty="0"/>
              <a:t>Message Dispatching without Service Location</a:t>
            </a:r>
            <a:r>
              <a:rPr lang="en-GB" dirty="0"/>
              <a:t> are highly influential on the current implementation of Brighter. </a:t>
            </a:r>
            <a:endParaRPr lang="en-GB" dirty="0" smtClean="0"/>
          </a:p>
          <a:p>
            <a:endParaRPr lang="en-GB" dirty="0"/>
          </a:p>
          <a:p>
            <a:r>
              <a:rPr lang="en-GB" dirty="0" smtClean="0"/>
              <a:t>An </a:t>
            </a:r>
            <a:r>
              <a:rPr lang="en-GB" dirty="0"/>
              <a:t>earlier version of Brighter used Service Location for message dispatch which resulted in the need for abstraction of the client's </a:t>
            </a:r>
            <a:r>
              <a:rPr lang="en-GB" dirty="0" err="1"/>
              <a:t>IoC</a:t>
            </a:r>
            <a:r>
              <a:rPr lang="en-GB" dirty="0"/>
              <a:t> implementation of </a:t>
            </a:r>
            <a:r>
              <a:rPr lang="en-GB" dirty="0" smtClean="0"/>
              <a:t>choice.</a:t>
            </a:r>
            <a:endParaRPr lang="en-GB" dirty="0"/>
          </a:p>
          <a:p>
            <a:endParaRPr lang="en-GB" dirty="0" smtClean="0"/>
          </a:p>
          <a:p>
            <a:r>
              <a:rPr lang="en-GB" dirty="0" smtClean="0"/>
              <a:t>This </a:t>
            </a:r>
            <a:r>
              <a:rPr lang="en-GB" dirty="0"/>
              <a:t>does mean that clients have slightly more to implement over simply plugging us into their </a:t>
            </a:r>
            <a:r>
              <a:rPr lang="en-GB" dirty="0" err="1"/>
              <a:t>IoC</a:t>
            </a:r>
            <a:r>
              <a:rPr lang="en-GB" dirty="0"/>
              <a:t> container, but the loose-coupling from an </a:t>
            </a:r>
            <a:r>
              <a:rPr lang="en-GB" dirty="0" err="1"/>
              <a:t>IoC</a:t>
            </a:r>
            <a:r>
              <a:rPr lang="en-GB" dirty="0"/>
              <a:t> container is on our opinion worth that cost.</a:t>
            </a:r>
          </a:p>
          <a:p>
            <a:endParaRPr lang="en-GB" dirty="0"/>
          </a:p>
        </p:txBody>
      </p:sp>
    </p:spTree>
    <p:extLst>
      <p:ext uri="{BB962C8B-B14F-4D97-AF65-F5344CB8AC3E}">
        <p14:creationId xmlns:p14="http://schemas.microsoft.com/office/powerpoint/2010/main" val="13764864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Putting it all Together</a:t>
            </a:r>
            <a:endParaRPr lang="en-GB" dirty="0"/>
          </a:p>
        </p:txBody>
      </p:sp>
      <p:pic>
        <p:nvPicPr>
          <p:cNvPr id="6" name="Picture 5"/>
          <p:cNvPicPr>
            <a:picLocks noChangeAspect="1"/>
          </p:cNvPicPr>
          <p:nvPr/>
        </p:nvPicPr>
        <p:blipFill>
          <a:blip r:embed="rId2"/>
          <a:stretch>
            <a:fillRect/>
          </a:stretch>
        </p:blipFill>
        <p:spPr>
          <a:xfrm>
            <a:off x="1112220" y="2053471"/>
            <a:ext cx="6919560" cy="2751058"/>
          </a:xfrm>
          <a:prstGeom prst="rect">
            <a:avLst/>
          </a:prstGeom>
        </p:spPr>
      </p:pic>
    </p:spTree>
    <p:extLst>
      <p:ext uri="{BB962C8B-B14F-4D97-AF65-F5344CB8AC3E}">
        <p14:creationId xmlns:p14="http://schemas.microsoft.com/office/powerpoint/2010/main" val="36209671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Dispatcher</a:t>
            </a:r>
            <a:endParaRPr lang="en-GB" dirty="0"/>
          </a:p>
        </p:txBody>
      </p:sp>
      <p:sp>
        <p:nvSpPr>
          <p:cNvPr id="3" name="Content Placeholder 2"/>
          <p:cNvSpPr>
            <a:spLocks noGrp="1"/>
          </p:cNvSpPr>
          <p:nvPr>
            <p:ph idx="1"/>
          </p:nvPr>
        </p:nvSpPr>
        <p:spPr/>
        <p:txBody>
          <a:bodyPr>
            <a:normAutofit fontScale="70000" lnSpcReduction="20000"/>
          </a:bodyPr>
          <a:lstStyle/>
          <a:p>
            <a:pPr marL="0" indent="0">
              <a:buNone/>
            </a:pPr>
            <a:r>
              <a:rPr lang="en-GB" b="1" dirty="0" smtClean="0"/>
              <a:t>What you need to provide</a:t>
            </a:r>
          </a:p>
          <a:p>
            <a:r>
              <a:rPr lang="en-GB" dirty="0" smtClean="0"/>
              <a:t>You need to provide an </a:t>
            </a:r>
            <a:r>
              <a:rPr lang="en-GB" b="1" dirty="0" err="1" smtClean="0"/>
              <a:t>ILog</a:t>
            </a:r>
            <a:r>
              <a:rPr lang="en-GB" dirty="0" smtClean="0"/>
              <a:t> logger to us so that we can provide diagnostics to you.</a:t>
            </a:r>
            <a:endParaRPr lang="en-GB" dirty="0"/>
          </a:p>
          <a:p>
            <a:r>
              <a:rPr lang="en-GB" dirty="0" smtClean="0"/>
              <a:t>You need to provide a </a:t>
            </a:r>
            <a:r>
              <a:rPr lang="en-GB" b="1" dirty="0" smtClean="0"/>
              <a:t>Command Processor</a:t>
            </a:r>
            <a:r>
              <a:rPr lang="en-GB" dirty="0" smtClean="0"/>
              <a:t>, which we use to dispatch messages to handlers.</a:t>
            </a:r>
            <a:endParaRPr lang="en-GB" dirty="0"/>
          </a:p>
          <a:p>
            <a:r>
              <a:rPr lang="en-GB" dirty="0" smtClean="0"/>
              <a:t>We use </a:t>
            </a:r>
            <a:r>
              <a:rPr lang="en-GB" b="1" dirty="0" smtClean="0"/>
              <a:t>Message Mappers</a:t>
            </a:r>
            <a:r>
              <a:rPr lang="en-GB" dirty="0" smtClean="0"/>
              <a:t> to de-serialize a message into an </a:t>
            </a:r>
            <a:r>
              <a:rPr lang="en-GB" b="1" dirty="0" err="1" smtClean="0"/>
              <a:t>IRequest</a:t>
            </a:r>
            <a:r>
              <a:rPr lang="en-GB" dirty="0" smtClean="0"/>
              <a:t> that we can dispatch. </a:t>
            </a:r>
            <a:endParaRPr lang="en-GB" dirty="0"/>
          </a:p>
          <a:p>
            <a:r>
              <a:rPr lang="en-GB" dirty="0" smtClean="0"/>
              <a:t>We need a </a:t>
            </a:r>
            <a:r>
              <a:rPr lang="en-GB" b="1" dirty="0" smtClean="0"/>
              <a:t>Channel Factory</a:t>
            </a:r>
            <a:r>
              <a:rPr lang="en-GB" dirty="0" smtClean="0"/>
              <a:t> which abstracts opening a channel/queue for your broker so we can read messages from it.</a:t>
            </a:r>
            <a:endParaRPr lang="en-GB" dirty="0"/>
          </a:p>
          <a:p>
            <a:r>
              <a:rPr lang="en-GB" dirty="0" smtClean="0"/>
              <a:t>We need a </a:t>
            </a:r>
            <a:r>
              <a:rPr lang="en-GB" b="1" dirty="0" smtClean="0"/>
              <a:t>Connection List</a:t>
            </a:r>
            <a:r>
              <a:rPr lang="en-GB" dirty="0" smtClean="0"/>
              <a:t> which tells us what messages to read from which channels. We use a datatype channel approach.</a:t>
            </a:r>
            <a:endParaRPr lang="en-GB" dirty="0"/>
          </a:p>
          <a:p>
            <a:pPr marL="0" indent="0">
              <a:buNone/>
            </a:pPr>
            <a:endParaRPr lang="en-GB" b="1" dirty="0"/>
          </a:p>
        </p:txBody>
      </p:sp>
      <p:sp>
        <p:nvSpPr>
          <p:cNvPr id="4" name="Text Placeholder 3"/>
          <p:cNvSpPr>
            <a:spLocks noGrp="1"/>
          </p:cNvSpPr>
          <p:nvPr>
            <p:ph type="body" sz="half" idx="2"/>
          </p:nvPr>
        </p:nvSpPr>
        <p:spPr/>
        <p:txBody>
          <a:bodyPr/>
          <a:lstStyle/>
          <a:p>
            <a:r>
              <a:rPr lang="en-GB" sz="1600" b="1" dirty="0" smtClean="0"/>
              <a:t>Two Part Configuration</a:t>
            </a:r>
          </a:p>
          <a:p>
            <a:r>
              <a:rPr lang="en-GB" dirty="0" smtClean="0"/>
              <a:t>When dealing with infrastructure we provide a two-part configuration strategy: code and configuration.</a:t>
            </a:r>
          </a:p>
          <a:p>
            <a:endParaRPr lang="en-GB" dirty="0"/>
          </a:p>
          <a:p>
            <a:r>
              <a:rPr lang="en-GB" dirty="0" smtClean="0"/>
              <a:t>If the configuration setting is decided at </a:t>
            </a:r>
            <a:r>
              <a:rPr lang="en-GB" b="1" dirty="0" smtClean="0"/>
              <a:t>design time</a:t>
            </a:r>
            <a:r>
              <a:rPr lang="en-GB" dirty="0" smtClean="0"/>
              <a:t>, we put it into code.</a:t>
            </a:r>
          </a:p>
          <a:p>
            <a:endParaRPr lang="en-GB" dirty="0"/>
          </a:p>
          <a:p>
            <a:r>
              <a:rPr lang="en-GB" dirty="0" smtClean="0"/>
              <a:t>If the configuration setting is decided at </a:t>
            </a:r>
            <a:r>
              <a:rPr lang="en-GB" b="1" dirty="0" smtClean="0"/>
              <a:t>run time</a:t>
            </a:r>
            <a:r>
              <a:rPr lang="en-GB" dirty="0" smtClean="0"/>
              <a:t>, we put it into a configuration file.</a:t>
            </a:r>
          </a:p>
          <a:p>
            <a:endParaRPr lang="en-GB" dirty="0"/>
          </a:p>
          <a:p>
            <a:r>
              <a:rPr lang="en-GB" dirty="0" smtClean="0"/>
              <a:t>This allows us to make changes to deployed software, without rebuilding the software where those choices relate to deployment into an environment.</a:t>
            </a:r>
            <a:endParaRPr lang="en-GB" dirty="0"/>
          </a:p>
        </p:txBody>
      </p:sp>
    </p:spTree>
    <p:extLst>
      <p:ext uri="{BB962C8B-B14F-4D97-AF65-F5344CB8AC3E}">
        <p14:creationId xmlns:p14="http://schemas.microsoft.com/office/powerpoint/2010/main" val="42320284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Putting it all Together</a:t>
            </a:r>
            <a:endParaRPr lang="en-GB" dirty="0"/>
          </a:p>
        </p:txBody>
      </p:sp>
      <p:pic>
        <p:nvPicPr>
          <p:cNvPr id="7" name="Picture 6"/>
          <p:cNvPicPr>
            <a:picLocks noChangeAspect="1"/>
          </p:cNvPicPr>
          <p:nvPr/>
        </p:nvPicPr>
        <p:blipFill>
          <a:blip r:embed="rId2"/>
          <a:stretch>
            <a:fillRect/>
          </a:stretch>
        </p:blipFill>
        <p:spPr>
          <a:xfrm>
            <a:off x="1142703" y="1324648"/>
            <a:ext cx="6858594" cy="4458086"/>
          </a:xfrm>
          <a:prstGeom prst="rect">
            <a:avLst/>
          </a:prstGeom>
        </p:spPr>
      </p:pic>
    </p:spTree>
    <p:extLst>
      <p:ext uri="{BB962C8B-B14F-4D97-AF65-F5344CB8AC3E}">
        <p14:creationId xmlns:p14="http://schemas.microsoft.com/office/powerpoint/2010/main" val="30394066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Management and Monitoring</a:t>
            </a:r>
            <a:endParaRPr lang="en-GB" dirty="0"/>
          </a:p>
        </p:txBody>
      </p:sp>
      <p:sp>
        <p:nvSpPr>
          <p:cNvPr id="3" name="Text Placeholder 2"/>
          <p:cNvSpPr>
            <a:spLocks noGrp="1"/>
          </p:cNvSpPr>
          <p:nvPr>
            <p:ph type="body" idx="1"/>
          </p:nvPr>
        </p:nvSpPr>
        <p:spPr/>
        <p:txBody>
          <a:bodyPr/>
          <a:lstStyle/>
          <a:p>
            <a:r>
              <a:rPr lang="en-GB" dirty="0" smtClean="0"/>
              <a:t>What’s Going On</a:t>
            </a:r>
            <a:endParaRPr lang="en-GB" dirty="0"/>
          </a:p>
        </p:txBody>
      </p:sp>
    </p:spTree>
    <p:extLst>
      <p:ext uri="{BB962C8B-B14F-4D97-AF65-F5344CB8AC3E}">
        <p14:creationId xmlns:p14="http://schemas.microsoft.com/office/powerpoint/2010/main" val="12308530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The Control Bus</a:t>
            </a:r>
            <a:endParaRPr lang="en-GB" dirty="0"/>
          </a:p>
        </p:txBody>
      </p:sp>
      <p:sp>
        <p:nvSpPr>
          <p:cNvPr id="6" name="Text Placeholder 5"/>
          <p:cNvSpPr>
            <a:spLocks noGrp="1"/>
          </p:cNvSpPr>
          <p:nvPr>
            <p:ph type="body" sz="half" idx="2"/>
          </p:nvPr>
        </p:nvSpPr>
        <p:spPr/>
        <p:txBody>
          <a:bodyPr>
            <a:normAutofit fontScale="92500" lnSpcReduction="20000"/>
          </a:bodyPr>
          <a:lstStyle/>
          <a:p>
            <a:r>
              <a:rPr lang="en-GB" b="1" dirty="0" smtClean="0"/>
              <a:t>Application Message Flow</a:t>
            </a:r>
          </a:p>
          <a:p>
            <a:r>
              <a:rPr lang="en-GB" dirty="0" smtClean="0"/>
              <a:t>The Application Message Flow is the stream of messages flowing from producer to consumer in our application that we use to carry out the application’s work.</a:t>
            </a:r>
          </a:p>
          <a:p>
            <a:endParaRPr lang="en-GB" dirty="0" smtClean="0"/>
          </a:p>
          <a:p>
            <a:r>
              <a:rPr lang="en-GB" dirty="0" smtClean="0"/>
              <a:t>The use of messaging results in a distributed system. An question soon becomes: </a:t>
            </a:r>
            <a:r>
              <a:rPr lang="en-GB" b="1" dirty="0" smtClean="0"/>
              <a:t>how do we manage and monitor the components in that system?</a:t>
            </a:r>
          </a:p>
          <a:p>
            <a:endParaRPr lang="en-GB" dirty="0"/>
          </a:p>
          <a:p>
            <a:r>
              <a:rPr lang="en-GB" dirty="0" smtClean="0"/>
              <a:t>One solution is to use the messaging middleware itself, listening on a channel for information about the behaviour of </a:t>
            </a:r>
            <a:r>
              <a:rPr lang="en-GB" dirty="0"/>
              <a:t>the system and sending command </a:t>
            </a:r>
            <a:r>
              <a:rPr lang="en-GB" dirty="0" smtClean="0"/>
              <a:t>and in response sending </a:t>
            </a:r>
            <a:r>
              <a:rPr lang="en-GB" dirty="0"/>
              <a:t>control messages to components over the messaging </a:t>
            </a:r>
            <a:r>
              <a:rPr lang="en-GB" dirty="0" smtClean="0"/>
              <a:t>infrastructure.</a:t>
            </a:r>
          </a:p>
          <a:p>
            <a:endParaRPr lang="en-GB" dirty="0"/>
          </a:p>
          <a:p>
            <a:r>
              <a:rPr lang="en-GB" dirty="0" smtClean="0"/>
              <a:t>The control bus is the set of channels etc. that we use for control flow as opposed to application flow. They are separate so that control does not impact application and vice-versa.</a:t>
            </a:r>
            <a:endParaRPr lang="en-GB"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82085" y="2648887"/>
            <a:ext cx="4297680" cy="2514600"/>
          </a:xfrm>
        </p:spPr>
      </p:pic>
    </p:spTree>
    <p:extLst>
      <p:ext uri="{BB962C8B-B14F-4D97-AF65-F5344CB8AC3E}">
        <p14:creationId xmlns:p14="http://schemas.microsoft.com/office/powerpoint/2010/main" val="8186522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Things that might help</a:t>
            </a:r>
            <a:endParaRPr lang="en-GB" dirty="0"/>
          </a:p>
        </p:txBody>
      </p:sp>
      <p:sp>
        <p:nvSpPr>
          <p:cNvPr id="3" name="Content Placeholder 2"/>
          <p:cNvSpPr>
            <a:spLocks noGrp="1"/>
          </p:cNvSpPr>
          <p:nvPr>
            <p:ph idx="1"/>
          </p:nvPr>
        </p:nvSpPr>
        <p:spPr/>
        <p:txBody>
          <a:bodyPr/>
          <a:lstStyle/>
          <a:p>
            <a:r>
              <a:rPr lang="en-GB" dirty="0" smtClean="0"/>
              <a:t>If you are having trouble reading from the back</a:t>
            </a:r>
          </a:p>
          <a:p>
            <a:r>
              <a:rPr lang="en-GB" dirty="0" smtClean="0"/>
              <a:t>This slide deck is available </a:t>
            </a:r>
            <a:r>
              <a:rPr lang="en-GB" dirty="0"/>
              <a:t>at </a:t>
            </a:r>
            <a:r>
              <a:rPr lang="en-GB" dirty="0">
                <a:hlinkClick r:id="rId2"/>
              </a:rPr>
              <a:t>https://</a:t>
            </a:r>
            <a:r>
              <a:rPr lang="en-GB" dirty="0" smtClean="0">
                <a:hlinkClick r:id="rId2"/>
              </a:rPr>
              <a:t>github.com/iancooper/Presentations</a:t>
            </a:r>
            <a:endParaRPr lang="en-GB" dirty="0" smtClean="0"/>
          </a:p>
          <a:p>
            <a:r>
              <a:rPr lang="en-GB" dirty="0"/>
              <a:t>The screencasts are </a:t>
            </a:r>
            <a:r>
              <a:rPr lang="en-GB" dirty="0" smtClean="0"/>
              <a:t>in the same repository</a:t>
            </a:r>
          </a:p>
          <a:p>
            <a:r>
              <a:rPr lang="en-GB" dirty="0" smtClean="0"/>
              <a:t>The code </a:t>
            </a:r>
            <a:r>
              <a:rPr lang="en-GB" dirty="0"/>
              <a:t>is at </a:t>
            </a:r>
            <a:r>
              <a:rPr lang="en-GB" dirty="0">
                <a:hlinkClick r:id="rId3"/>
              </a:rPr>
              <a:t>https://</a:t>
            </a:r>
            <a:r>
              <a:rPr lang="en-GB" dirty="0" smtClean="0">
                <a:hlinkClick r:id="rId3"/>
              </a:rPr>
              <a:t>github.com/iancooper/Brighter-Tutorial</a:t>
            </a:r>
            <a:endParaRPr lang="en-GB" dirty="0" smtClean="0"/>
          </a:p>
          <a:p>
            <a:endParaRPr lang="en-GB" dirty="0" smtClean="0"/>
          </a:p>
        </p:txBody>
      </p:sp>
    </p:spTree>
    <p:extLst>
      <p:ext uri="{BB962C8B-B14F-4D97-AF65-F5344CB8AC3E}">
        <p14:creationId xmlns:p14="http://schemas.microsoft.com/office/powerpoint/2010/main" val="31911990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Control Bus</a:t>
            </a:r>
            <a:endParaRPr lang="en-GB" dirty="0"/>
          </a:p>
        </p:txBody>
      </p:sp>
      <p:sp>
        <p:nvSpPr>
          <p:cNvPr id="6" name="Content Placeholder 5"/>
          <p:cNvSpPr>
            <a:spLocks noGrp="1"/>
          </p:cNvSpPr>
          <p:nvPr>
            <p:ph idx="1"/>
          </p:nvPr>
        </p:nvSpPr>
        <p:spPr/>
        <p:txBody>
          <a:bodyPr>
            <a:normAutofit fontScale="55000" lnSpcReduction="20000"/>
          </a:bodyPr>
          <a:lstStyle/>
          <a:p>
            <a:r>
              <a:rPr lang="en-GB" b="1" dirty="0" smtClean="0"/>
              <a:t>Configuration</a:t>
            </a:r>
            <a:r>
              <a:rPr lang="en-GB" dirty="0" smtClean="0"/>
              <a:t>: each component has configurable parameters (timeouts, formats, resources, collaborators etc.). Components listen to the control bus for configuration changes.</a:t>
            </a:r>
          </a:p>
          <a:p>
            <a:pPr lvl="1"/>
            <a:r>
              <a:rPr lang="en-GB" dirty="0" smtClean="0"/>
              <a:t>In Brighter we let you control the connections in a Service Activator over the Control Bus</a:t>
            </a:r>
          </a:p>
          <a:p>
            <a:r>
              <a:rPr lang="en-GB" b="1" dirty="0" smtClean="0"/>
              <a:t>Heartbeat</a:t>
            </a:r>
            <a:r>
              <a:rPr lang="en-GB" dirty="0" smtClean="0"/>
              <a:t>: Allows a component on the Control Bus to monitor the health of other components in the system. It may be able to re-route or re-introduce in response to failure.</a:t>
            </a:r>
          </a:p>
          <a:p>
            <a:r>
              <a:rPr lang="en-GB" b="1" dirty="0" smtClean="0"/>
              <a:t>Test Message</a:t>
            </a:r>
            <a:r>
              <a:rPr lang="en-GB" dirty="0" smtClean="0"/>
              <a:t>: Allows us to determine message flow, performance etc. by sending a tracer bullet through the infrastructure.</a:t>
            </a:r>
          </a:p>
          <a:p>
            <a:r>
              <a:rPr lang="en-GB" b="1" dirty="0" smtClean="0"/>
              <a:t>Exceptions</a:t>
            </a:r>
            <a:r>
              <a:rPr lang="en-GB" dirty="0" smtClean="0"/>
              <a:t>: Components can send exception conditions to the control bus. This channel can be evaluated to determine if there is a possible compensation, manual or automatic.</a:t>
            </a:r>
          </a:p>
          <a:p>
            <a:r>
              <a:rPr lang="en-GB" b="1" dirty="0" smtClean="0"/>
              <a:t>Statistics</a:t>
            </a:r>
            <a:r>
              <a:rPr lang="en-GB" dirty="0" smtClean="0"/>
              <a:t>: Feedback on the throughput of the system: number of messages processed, time taken</a:t>
            </a:r>
          </a:p>
          <a:p>
            <a:r>
              <a:rPr lang="en-GB" b="1" dirty="0" smtClean="0"/>
              <a:t>Console</a:t>
            </a:r>
            <a:r>
              <a:rPr lang="en-GB" dirty="0" smtClean="0"/>
              <a:t>: A Control Bus often has a dashboard to allow monitoring of the health of the system </a:t>
            </a:r>
          </a:p>
          <a:p>
            <a:endParaRPr lang="en-GB" dirty="0"/>
          </a:p>
        </p:txBody>
      </p:sp>
    </p:spTree>
    <p:extLst>
      <p:ext uri="{BB962C8B-B14F-4D97-AF65-F5344CB8AC3E}">
        <p14:creationId xmlns:p14="http://schemas.microsoft.com/office/powerpoint/2010/main" val="33334990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747"/>
            <a:ext cx="8229600" cy="1143000"/>
          </a:xfrm>
        </p:spPr>
        <p:txBody>
          <a:bodyPr/>
          <a:lstStyle/>
          <a:p>
            <a:r>
              <a:rPr lang="en-GB" dirty="0" smtClean="0"/>
              <a:t>Brighter Progress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68835336"/>
              </p:ext>
            </p:extLst>
          </p:nvPr>
        </p:nvGraphicFramePr>
        <p:xfrm>
          <a:off x="457200" y="1314747"/>
          <a:ext cx="8229600" cy="522224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r>
                        <a:rPr lang="en-GB" dirty="0" smtClean="0"/>
                        <a:t>Feature</a:t>
                      </a:r>
                      <a:endParaRPr lang="en-GB" dirty="0"/>
                    </a:p>
                  </a:txBody>
                  <a:tcPr/>
                </a:tc>
                <a:tc>
                  <a:txBody>
                    <a:bodyPr/>
                    <a:lstStyle/>
                    <a:p>
                      <a:r>
                        <a:rPr lang="en-GB" dirty="0" smtClean="0"/>
                        <a:t>Today</a:t>
                      </a:r>
                      <a:endParaRPr lang="en-GB" dirty="0"/>
                    </a:p>
                  </a:txBody>
                  <a:tcPr/>
                </a:tc>
                <a:tc>
                  <a:txBody>
                    <a:bodyPr/>
                    <a:lstStyle/>
                    <a:p>
                      <a:r>
                        <a:rPr lang="en-GB" dirty="0" smtClean="0"/>
                        <a:t>Tomorrow</a:t>
                      </a:r>
                      <a:endParaRPr lang="en-GB" dirty="0"/>
                    </a:p>
                  </a:txBody>
                  <a:tcPr/>
                </a:tc>
                <a:tc>
                  <a:txBody>
                    <a:bodyPr/>
                    <a:lstStyle/>
                    <a:p>
                      <a:r>
                        <a:rPr lang="en-GB" dirty="0" smtClean="0"/>
                        <a:t>Notes</a:t>
                      </a:r>
                      <a:endParaRPr lang="en-GB" dirty="0"/>
                    </a:p>
                  </a:txBody>
                  <a:tcPr/>
                </a:tc>
              </a:tr>
              <a:tr h="370840">
                <a:tc>
                  <a:txBody>
                    <a:bodyPr/>
                    <a:lstStyle/>
                    <a:p>
                      <a:r>
                        <a:rPr lang="en-GB" sz="1200" dirty="0" smtClean="0"/>
                        <a:t>Configuration</a:t>
                      </a:r>
                      <a:endParaRPr lang="en-GB" sz="1200" dirty="0"/>
                    </a:p>
                  </a:txBody>
                  <a:tcPr/>
                </a:tc>
                <a:tc>
                  <a:txBody>
                    <a:bodyPr/>
                    <a:lstStyle/>
                    <a:p>
                      <a:endParaRPr lang="en-GB" sz="1200" dirty="0"/>
                    </a:p>
                  </a:txBody>
                  <a:tcPr/>
                </a:tc>
                <a:tc>
                  <a:txBody>
                    <a:bodyPr/>
                    <a:lstStyle/>
                    <a:p>
                      <a:endParaRPr lang="en-GB" sz="1200" dirty="0"/>
                    </a:p>
                  </a:txBody>
                  <a:tcPr/>
                </a:tc>
                <a:tc>
                  <a:txBody>
                    <a:bodyPr/>
                    <a:lstStyle/>
                    <a:p>
                      <a:r>
                        <a:rPr lang="en-GB" sz="1200" dirty="0" smtClean="0"/>
                        <a:t>Stop</a:t>
                      </a:r>
                      <a:r>
                        <a:rPr lang="en-GB" sz="1200" baseline="0" dirty="0" smtClean="0"/>
                        <a:t> or Start a Dispatcher, Introduce New Performers, Add Connections. Introduce support Zero Configuration via Consul.</a:t>
                      </a:r>
                      <a:endParaRPr lang="en-GB" sz="1200" dirty="0"/>
                    </a:p>
                  </a:txBody>
                  <a:tcPr/>
                </a:tc>
              </a:tr>
              <a:tr h="370840">
                <a:tc>
                  <a:txBody>
                    <a:bodyPr/>
                    <a:lstStyle/>
                    <a:p>
                      <a:r>
                        <a:rPr lang="en-GB" sz="1200" dirty="0" smtClean="0"/>
                        <a:t>Heartbeat</a:t>
                      </a:r>
                      <a:endParaRPr lang="en-GB" sz="1200" dirty="0"/>
                    </a:p>
                  </a:txBody>
                  <a:tcPr/>
                </a:tc>
                <a:tc>
                  <a:txBody>
                    <a:bodyPr/>
                    <a:lstStyle/>
                    <a:p>
                      <a:endParaRPr lang="en-GB" sz="1200" dirty="0"/>
                    </a:p>
                  </a:txBody>
                  <a:tcPr/>
                </a:tc>
                <a:tc>
                  <a:txBody>
                    <a:bodyPr/>
                    <a:lstStyle/>
                    <a:p>
                      <a:endParaRPr lang="en-GB" sz="1200" dirty="0"/>
                    </a:p>
                  </a:txBody>
                  <a:tcPr/>
                </a:tc>
                <a:tc>
                  <a:txBody>
                    <a:bodyPr/>
                    <a:lstStyle/>
                    <a:p>
                      <a:r>
                        <a:rPr lang="en-GB" sz="1200" dirty="0" smtClean="0"/>
                        <a:t>Plan</a:t>
                      </a:r>
                      <a:r>
                        <a:rPr lang="en-GB" sz="1200" baseline="0" dirty="0" smtClean="0"/>
                        <a:t> to offer advice/support for tooling using Consul etc. to allow heartbeat and restart/re-introduction.</a:t>
                      </a:r>
                      <a:endParaRPr lang="en-GB" sz="1200" dirty="0"/>
                    </a:p>
                  </a:txBody>
                  <a:tcPr/>
                </a:tc>
              </a:tr>
              <a:tr h="370840">
                <a:tc>
                  <a:txBody>
                    <a:bodyPr/>
                    <a:lstStyle/>
                    <a:p>
                      <a:r>
                        <a:rPr lang="en-GB" sz="1200" dirty="0" smtClean="0"/>
                        <a:t>Test Message</a:t>
                      </a:r>
                      <a:endParaRPr lang="en-GB" sz="1200" dirty="0"/>
                    </a:p>
                  </a:txBody>
                  <a:tcPr/>
                </a:tc>
                <a:tc>
                  <a:txBody>
                    <a:bodyPr/>
                    <a:lstStyle/>
                    <a:p>
                      <a:endParaRPr lang="en-GB" sz="1200" dirty="0"/>
                    </a:p>
                  </a:txBody>
                  <a:tcPr/>
                </a:tc>
                <a:tc>
                  <a:txBody>
                    <a:bodyPr/>
                    <a:lstStyle/>
                    <a:p>
                      <a:endParaRPr lang="en-GB" sz="1200" dirty="0"/>
                    </a:p>
                  </a:txBody>
                  <a:tcPr/>
                </a:tc>
                <a:tc>
                  <a:txBody>
                    <a:bodyPr/>
                    <a:lstStyle/>
                    <a:p>
                      <a:endParaRPr lang="en-GB" sz="1200" dirty="0"/>
                    </a:p>
                  </a:txBody>
                  <a:tcPr/>
                </a:tc>
              </a:tr>
              <a:tr h="370840">
                <a:tc>
                  <a:txBody>
                    <a:bodyPr/>
                    <a:lstStyle/>
                    <a:p>
                      <a:r>
                        <a:rPr lang="en-GB" sz="1200" dirty="0" smtClean="0"/>
                        <a:t>Exceptions</a:t>
                      </a:r>
                      <a:endParaRPr lang="en-GB" sz="1200" dirty="0"/>
                    </a:p>
                  </a:txBody>
                  <a:tcPr/>
                </a:tc>
                <a:tc>
                  <a:txBody>
                    <a:bodyPr/>
                    <a:lstStyle/>
                    <a:p>
                      <a:endParaRPr lang="en-GB" sz="1200" dirty="0"/>
                    </a:p>
                  </a:txBody>
                  <a:tcPr/>
                </a:tc>
                <a:tc>
                  <a:txBody>
                    <a:bodyPr/>
                    <a:lstStyle/>
                    <a:p>
                      <a:endParaRPr lang="en-GB" sz="1200" dirty="0"/>
                    </a:p>
                  </a:txBody>
                  <a:tcPr/>
                </a:tc>
                <a:tc>
                  <a:txBody>
                    <a:bodyPr/>
                    <a:lstStyle/>
                    <a:p>
                      <a:r>
                        <a:rPr lang="en-GB" sz="1200" dirty="0" smtClean="0"/>
                        <a:t>Exceptions can be passed to</a:t>
                      </a:r>
                      <a:r>
                        <a:rPr lang="en-GB" sz="1200" baseline="0" dirty="0" smtClean="0"/>
                        <a:t> the Control Bus if using the Monitor attribute. Support coming for an Invalid Message Queue</a:t>
                      </a:r>
                      <a:endParaRPr lang="en-GB" sz="1200" dirty="0"/>
                    </a:p>
                  </a:txBody>
                  <a:tcPr/>
                </a:tc>
              </a:tr>
              <a:tr h="370840">
                <a:tc>
                  <a:txBody>
                    <a:bodyPr/>
                    <a:lstStyle/>
                    <a:p>
                      <a:r>
                        <a:rPr lang="en-GB" sz="1200" dirty="0" smtClean="0"/>
                        <a:t>Statistics</a:t>
                      </a:r>
                      <a:endParaRPr lang="en-GB" sz="1200" dirty="0"/>
                    </a:p>
                  </a:txBody>
                  <a:tcPr/>
                </a:tc>
                <a:tc>
                  <a:txBody>
                    <a:bodyPr/>
                    <a:lstStyle/>
                    <a:p>
                      <a:endParaRPr lang="en-GB" sz="1200" dirty="0"/>
                    </a:p>
                  </a:txBody>
                  <a:tcPr/>
                </a:tc>
                <a:tc>
                  <a:txBody>
                    <a:bodyPr/>
                    <a:lstStyle/>
                    <a:p>
                      <a:endParaRPr lang="en-GB" sz="1200" dirty="0"/>
                    </a:p>
                  </a:txBody>
                  <a:tcPr/>
                </a:tc>
                <a:tc>
                  <a:txBody>
                    <a:bodyPr/>
                    <a:lstStyle/>
                    <a:p>
                      <a:r>
                        <a:rPr lang="en-GB" sz="1200" dirty="0" smtClean="0"/>
                        <a:t>Statistics</a:t>
                      </a:r>
                      <a:r>
                        <a:rPr lang="en-GB" sz="1200" baseline="0" dirty="0" smtClean="0"/>
                        <a:t> passed to the Control Bus provided that you use the Monitor attribute. </a:t>
                      </a:r>
                      <a:endParaRPr lang="en-GB" sz="1200" dirty="0"/>
                    </a:p>
                  </a:txBody>
                  <a:tcPr/>
                </a:tc>
              </a:tr>
              <a:tr h="370840">
                <a:tc>
                  <a:txBody>
                    <a:bodyPr/>
                    <a:lstStyle/>
                    <a:p>
                      <a:r>
                        <a:rPr lang="en-GB" sz="1200" dirty="0" smtClean="0"/>
                        <a:t>Console</a:t>
                      </a:r>
                      <a:endParaRPr lang="en-GB" sz="1200" dirty="0"/>
                    </a:p>
                  </a:txBody>
                  <a:tcPr/>
                </a:tc>
                <a:tc>
                  <a:txBody>
                    <a:bodyPr/>
                    <a:lstStyle/>
                    <a:p>
                      <a:endParaRPr lang="en-GB" sz="1200" dirty="0"/>
                    </a:p>
                  </a:txBody>
                  <a:tcPr/>
                </a:tc>
                <a:tc>
                  <a:txBody>
                    <a:bodyPr/>
                    <a:lstStyle/>
                    <a:p>
                      <a:endParaRPr lang="en-GB" sz="1200" dirty="0"/>
                    </a:p>
                  </a:txBody>
                  <a:tcPr/>
                </a:tc>
                <a:tc>
                  <a:txBody>
                    <a:bodyPr/>
                    <a:lstStyle/>
                    <a:p>
                      <a:r>
                        <a:rPr lang="en-GB" sz="1200" dirty="0" smtClean="0"/>
                        <a:t>You can view</a:t>
                      </a:r>
                      <a:r>
                        <a:rPr lang="en-GB" sz="1200" baseline="0" dirty="0" smtClean="0"/>
                        <a:t> the statistics via CLI today, visual tomorrow. </a:t>
                      </a:r>
                      <a:r>
                        <a:rPr lang="en-GB" sz="1200" baseline="0" dirty="0" err="1" smtClean="0"/>
                        <a:t>MessageStore</a:t>
                      </a:r>
                      <a:r>
                        <a:rPr lang="en-GB" sz="1200" baseline="0" dirty="0" smtClean="0"/>
                        <a:t> viewer available, </a:t>
                      </a:r>
                      <a:r>
                        <a:rPr lang="en-GB" sz="1200" baseline="0" dirty="0" err="1" smtClean="0"/>
                        <a:t>CommandStore</a:t>
                      </a:r>
                      <a:r>
                        <a:rPr lang="en-GB" sz="1200" baseline="0" dirty="0" smtClean="0"/>
                        <a:t> viewer to come.</a:t>
                      </a:r>
                      <a:endParaRPr lang="en-GB" sz="1200" dirty="0"/>
                    </a:p>
                  </a:txBody>
                  <a:tcPr/>
                </a:tc>
              </a:tr>
            </a:tbl>
          </a:graphicData>
        </a:graphic>
      </p:graphicFrame>
      <p:sp>
        <p:nvSpPr>
          <p:cNvPr id="5" name="Plus 4"/>
          <p:cNvSpPr/>
          <p:nvPr/>
        </p:nvSpPr>
        <p:spPr>
          <a:xfrm>
            <a:off x="3054530" y="1955371"/>
            <a:ext cx="801473" cy="606673"/>
          </a:xfrm>
          <a:prstGeom prst="mathPlus">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Minus 6"/>
          <p:cNvSpPr/>
          <p:nvPr/>
        </p:nvSpPr>
        <p:spPr>
          <a:xfrm>
            <a:off x="5009079" y="3400215"/>
            <a:ext cx="948906" cy="414067"/>
          </a:xfrm>
          <a:prstGeom prst="mathMin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Plus 7"/>
          <p:cNvSpPr/>
          <p:nvPr/>
        </p:nvSpPr>
        <p:spPr>
          <a:xfrm>
            <a:off x="3023004" y="3958146"/>
            <a:ext cx="864524" cy="681643"/>
          </a:xfrm>
          <a:prstGeom prst="mathPlus">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Plus 8"/>
          <p:cNvSpPr/>
          <p:nvPr/>
        </p:nvSpPr>
        <p:spPr>
          <a:xfrm>
            <a:off x="5051270" y="3952531"/>
            <a:ext cx="864524" cy="681643"/>
          </a:xfrm>
          <a:prstGeom prst="mathPlus">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Plus 9"/>
          <p:cNvSpPr/>
          <p:nvPr/>
        </p:nvSpPr>
        <p:spPr>
          <a:xfrm>
            <a:off x="3023004" y="4777567"/>
            <a:ext cx="864524" cy="681643"/>
          </a:xfrm>
          <a:prstGeom prst="mathPlus">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Plus 11"/>
          <p:cNvSpPr/>
          <p:nvPr/>
        </p:nvSpPr>
        <p:spPr>
          <a:xfrm>
            <a:off x="3023004" y="5596988"/>
            <a:ext cx="864524" cy="681643"/>
          </a:xfrm>
          <a:prstGeom prst="mathPlus">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Plus 12"/>
          <p:cNvSpPr/>
          <p:nvPr/>
        </p:nvSpPr>
        <p:spPr>
          <a:xfrm>
            <a:off x="5054036" y="5551425"/>
            <a:ext cx="864524" cy="681643"/>
          </a:xfrm>
          <a:prstGeom prst="mathPlus">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Minus 13"/>
          <p:cNvSpPr/>
          <p:nvPr/>
        </p:nvSpPr>
        <p:spPr>
          <a:xfrm>
            <a:off x="5009079" y="4902568"/>
            <a:ext cx="948906" cy="414067"/>
          </a:xfrm>
          <a:prstGeom prst="mathMinus">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Plus 14"/>
          <p:cNvSpPr/>
          <p:nvPr/>
        </p:nvSpPr>
        <p:spPr>
          <a:xfrm>
            <a:off x="5082795" y="2774358"/>
            <a:ext cx="801473" cy="606673"/>
          </a:xfrm>
          <a:prstGeom prst="mathPlus">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910169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Monitoring</a:t>
            </a:r>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5050" y="1761927"/>
            <a:ext cx="5111750" cy="2875359"/>
          </a:xfrm>
        </p:spPr>
      </p:pic>
      <p:sp>
        <p:nvSpPr>
          <p:cNvPr id="4" name="Text Placeholder 3"/>
          <p:cNvSpPr>
            <a:spLocks noGrp="1"/>
          </p:cNvSpPr>
          <p:nvPr>
            <p:ph type="body" sz="half" idx="2"/>
          </p:nvPr>
        </p:nvSpPr>
        <p:spPr/>
        <p:txBody>
          <a:bodyPr/>
          <a:lstStyle/>
          <a:p>
            <a:r>
              <a:rPr lang="en-GB" dirty="0" smtClean="0"/>
              <a:t>In this demo we show you how to monitor your Brighter application so that you can gain greater insight into how Brighter works.</a:t>
            </a:r>
          </a:p>
          <a:p>
            <a:endParaRPr lang="en-GB" dirty="0"/>
          </a:p>
          <a:p>
            <a:endParaRPr lang="en-GB" dirty="0"/>
          </a:p>
        </p:txBody>
      </p:sp>
    </p:spTree>
    <p:extLst>
      <p:ext uri="{BB962C8B-B14F-4D97-AF65-F5344CB8AC3E}">
        <p14:creationId xmlns:p14="http://schemas.microsoft.com/office/powerpoint/2010/main" val="3497327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Want to know More?</a:t>
            </a:r>
            <a:endParaRPr lang="en-GB" dirty="0"/>
          </a:p>
        </p:txBody>
      </p:sp>
      <p:sp>
        <p:nvSpPr>
          <p:cNvPr id="3" name="Text Placeholder 2"/>
          <p:cNvSpPr>
            <a:spLocks noGrp="1"/>
          </p:cNvSpPr>
          <p:nvPr>
            <p:ph type="body" idx="1"/>
          </p:nvPr>
        </p:nvSpPr>
        <p:spPr/>
        <p:txBody>
          <a:bodyPr/>
          <a:lstStyle/>
          <a:p>
            <a:r>
              <a:rPr lang="en-GB" dirty="0" smtClean="0"/>
              <a:t>Next steps to understand Brighter better.</a:t>
            </a:r>
            <a:endParaRPr lang="en-GB" dirty="0"/>
          </a:p>
        </p:txBody>
      </p:sp>
    </p:spTree>
    <p:extLst>
      <p:ext uri="{BB962C8B-B14F-4D97-AF65-F5344CB8AC3E}">
        <p14:creationId xmlns:p14="http://schemas.microsoft.com/office/powerpoint/2010/main" val="109938835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Visit our GitHub pages for tutorials and docs</a:t>
            </a:r>
            <a:endParaRPr lang="en-GB" dirty="0"/>
          </a:p>
        </p:txBody>
      </p:sp>
      <p:sp>
        <p:nvSpPr>
          <p:cNvPr id="8" name="Text Placeholder 7"/>
          <p:cNvSpPr>
            <a:spLocks noGrp="1"/>
          </p:cNvSpPr>
          <p:nvPr>
            <p:ph type="body" sz="half" idx="2"/>
          </p:nvPr>
        </p:nvSpPr>
        <p:spPr/>
        <p:txBody>
          <a:bodyPr/>
          <a:lstStyle/>
          <a:p>
            <a:r>
              <a:rPr lang="en-GB" dirty="0"/>
              <a:t>http://iancooper.github.io/Paramore/Brighter.html</a:t>
            </a:r>
          </a:p>
        </p:txBody>
      </p:sp>
      <p:pic>
        <p:nvPicPr>
          <p:cNvPr id="9" name="Picture 8"/>
          <p:cNvPicPr>
            <a:picLocks noChangeAspect="1"/>
          </p:cNvPicPr>
          <p:nvPr/>
        </p:nvPicPr>
        <p:blipFill>
          <a:blip r:embed="rId2"/>
          <a:stretch>
            <a:fillRect/>
          </a:stretch>
        </p:blipFill>
        <p:spPr>
          <a:xfrm>
            <a:off x="1529540" y="386503"/>
            <a:ext cx="5878583" cy="4218748"/>
          </a:xfrm>
          <a:prstGeom prst="rect">
            <a:avLst/>
          </a:prstGeom>
        </p:spPr>
      </p:pic>
    </p:spTree>
    <p:extLst>
      <p:ext uri="{BB962C8B-B14F-4D97-AF65-F5344CB8AC3E}">
        <p14:creationId xmlns:p14="http://schemas.microsoft.com/office/powerpoint/2010/main" val="765363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Clone (or fork!) the GitHub repo</a:t>
            </a:r>
            <a:endParaRPr lang="en-GB" dirty="0"/>
          </a:p>
        </p:txBody>
      </p:sp>
      <p:sp>
        <p:nvSpPr>
          <p:cNvPr id="4" name="Text Placeholder 3"/>
          <p:cNvSpPr>
            <a:spLocks noGrp="1"/>
          </p:cNvSpPr>
          <p:nvPr>
            <p:ph type="body" sz="half" idx="2"/>
          </p:nvPr>
        </p:nvSpPr>
        <p:spPr/>
        <p:txBody>
          <a:bodyPr/>
          <a:lstStyle/>
          <a:p>
            <a:r>
              <a:rPr lang="en-GB" dirty="0"/>
              <a:t>https://github.com/iancooper/Paramore</a:t>
            </a:r>
          </a:p>
        </p:txBody>
      </p:sp>
      <p:pic>
        <p:nvPicPr>
          <p:cNvPr id="5" name="Picture 4"/>
          <p:cNvPicPr>
            <a:picLocks noChangeAspect="1"/>
          </p:cNvPicPr>
          <p:nvPr/>
        </p:nvPicPr>
        <p:blipFill>
          <a:blip r:embed="rId2"/>
          <a:stretch>
            <a:fillRect/>
          </a:stretch>
        </p:blipFill>
        <p:spPr>
          <a:xfrm>
            <a:off x="1488453" y="223765"/>
            <a:ext cx="6334944" cy="4293466"/>
          </a:xfrm>
          <a:prstGeom prst="rect">
            <a:avLst/>
          </a:prstGeom>
        </p:spPr>
      </p:pic>
    </p:spTree>
    <p:extLst>
      <p:ext uri="{BB962C8B-B14F-4D97-AF65-F5344CB8AC3E}">
        <p14:creationId xmlns:p14="http://schemas.microsoft.com/office/powerpoint/2010/main" val="61233469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Join us in our </a:t>
            </a:r>
            <a:r>
              <a:rPr lang="en-GB" dirty="0" err="1" smtClean="0"/>
              <a:t>Gitter</a:t>
            </a:r>
            <a:r>
              <a:rPr lang="en-GB" dirty="0" smtClean="0"/>
              <a:t> chat room</a:t>
            </a:r>
            <a:endParaRPr lang="en-GB" dirty="0"/>
          </a:p>
        </p:txBody>
      </p:sp>
      <p:sp>
        <p:nvSpPr>
          <p:cNvPr id="4" name="Text Placeholder 3"/>
          <p:cNvSpPr>
            <a:spLocks noGrp="1"/>
          </p:cNvSpPr>
          <p:nvPr>
            <p:ph type="body" sz="half" idx="2"/>
          </p:nvPr>
        </p:nvSpPr>
        <p:spPr/>
        <p:txBody>
          <a:bodyPr/>
          <a:lstStyle/>
          <a:p>
            <a:r>
              <a:rPr lang="en-GB" dirty="0"/>
              <a:t>https://gitter.im/iancooper/Paramore</a:t>
            </a:r>
          </a:p>
        </p:txBody>
      </p:sp>
      <p:pic>
        <p:nvPicPr>
          <p:cNvPr id="5" name="Picture 4"/>
          <p:cNvPicPr>
            <a:picLocks noChangeAspect="1"/>
          </p:cNvPicPr>
          <p:nvPr/>
        </p:nvPicPr>
        <p:blipFill>
          <a:blip r:embed="rId2"/>
          <a:stretch>
            <a:fillRect/>
          </a:stretch>
        </p:blipFill>
        <p:spPr>
          <a:xfrm>
            <a:off x="1176800" y="921512"/>
            <a:ext cx="7418385" cy="3400396"/>
          </a:xfrm>
          <a:prstGeom prst="rect">
            <a:avLst/>
          </a:prstGeom>
        </p:spPr>
      </p:pic>
    </p:spTree>
    <p:extLst>
      <p:ext uri="{BB962C8B-B14F-4D97-AF65-F5344CB8AC3E}">
        <p14:creationId xmlns:p14="http://schemas.microsoft.com/office/powerpoint/2010/main" val="42386278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Bright Future</a:t>
            </a:r>
            <a:endParaRPr lang="en-GB" dirty="0"/>
          </a:p>
        </p:txBody>
      </p:sp>
      <p:sp>
        <p:nvSpPr>
          <p:cNvPr id="3" name="Text Placeholder 2"/>
          <p:cNvSpPr>
            <a:spLocks noGrp="1"/>
          </p:cNvSpPr>
          <p:nvPr>
            <p:ph type="body" idx="1"/>
          </p:nvPr>
        </p:nvSpPr>
        <p:spPr/>
        <p:txBody>
          <a:bodyPr/>
          <a:lstStyle/>
          <a:p>
            <a:r>
              <a:rPr lang="en-GB" dirty="0" smtClean="0"/>
              <a:t>I’ve got to wear shades</a:t>
            </a:r>
            <a:endParaRPr lang="en-GB" dirty="0"/>
          </a:p>
        </p:txBody>
      </p:sp>
    </p:spTree>
    <p:extLst>
      <p:ext uri="{BB962C8B-B14F-4D97-AF65-F5344CB8AC3E}">
        <p14:creationId xmlns:p14="http://schemas.microsoft.com/office/powerpoint/2010/main" val="363800623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Road Map</a:t>
            </a:r>
            <a:endParaRPr lang="en-GB" dirty="0"/>
          </a:p>
        </p:txBody>
      </p:sp>
      <p:sp>
        <p:nvSpPr>
          <p:cNvPr id="5" name="Content Placeholder 4"/>
          <p:cNvSpPr>
            <a:spLocks noGrp="1"/>
          </p:cNvSpPr>
          <p:nvPr>
            <p:ph idx="1"/>
          </p:nvPr>
        </p:nvSpPr>
        <p:spPr/>
        <p:txBody>
          <a:bodyPr/>
          <a:lstStyle/>
          <a:p>
            <a:r>
              <a:rPr lang="en-GB" dirty="0" smtClean="0"/>
              <a:t>Dashboard for Control Bus</a:t>
            </a:r>
          </a:p>
          <a:p>
            <a:r>
              <a:rPr lang="en-GB" dirty="0" smtClean="0"/>
              <a:t>*</a:t>
            </a:r>
            <a:r>
              <a:rPr lang="en-GB" dirty="0" err="1" smtClean="0"/>
              <a:t>Async</a:t>
            </a:r>
            <a:r>
              <a:rPr lang="en-GB" dirty="0" smtClean="0"/>
              <a:t> Command Dispatcher methods</a:t>
            </a:r>
          </a:p>
          <a:p>
            <a:pPr lvl="1"/>
            <a:r>
              <a:rPr lang="en-GB" dirty="0" smtClean="0"/>
              <a:t>Separate </a:t>
            </a:r>
            <a:r>
              <a:rPr lang="en-GB" dirty="0" err="1" smtClean="0"/>
              <a:t>Async</a:t>
            </a:r>
            <a:r>
              <a:rPr lang="en-GB" dirty="0" smtClean="0"/>
              <a:t> and Sync pipelines to avoid issues blocking on </a:t>
            </a:r>
            <a:r>
              <a:rPr lang="en-GB" dirty="0" err="1" smtClean="0"/>
              <a:t>async</a:t>
            </a:r>
            <a:r>
              <a:rPr lang="en-GB" dirty="0" smtClean="0"/>
              <a:t> pipelines in ASP.NET etc.</a:t>
            </a:r>
          </a:p>
          <a:p>
            <a:r>
              <a:rPr lang="en-GB" dirty="0" smtClean="0"/>
              <a:t>Python and F# support</a:t>
            </a:r>
          </a:p>
          <a:p>
            <a:pPr lvl="1"/>
            <a:r>
              <a:rPr lang="en-GB" dirty="0" smtClean="0"/>
              <a:t>Dispatcher, Processor and </a:t>
            </a:r>
            <a:r>
              <a:rPr lang="en-GB" dirty="0" err="1" smtClean="0"/>
              <a:t>ServiceActivator</a:t>
            </a:r>
            <a:endParaRPr lang="en-GB" dirty="0" smtClean="0"/>
          </a:p>
          <a:p>
            <a:r>
              <a:rPr lang="en-GB" dirty="0" smtClean="0"/>
              <a:t>Brokers: Azure Service Bus, </a:t>
            </a:r>
            <a:r>
              <a:rPr lang="en-GB" dirty="0" err="1" smtClean="0"/>
              <a:t>Redis</a:t>
            </a:r>
            <a:r>
              <a:rPr lang="en-GB" dirty="0" smtClean="0"/>
              <a:t>, Event Store</a:t>
            </a:r>
          </a:p>
          <a:p>
            <a:r>
              <a:rPr lang="en-GB" dirty="0" smtClean="0"/>
              <a:t>Stores</a:t>
            </a:r>
            <a:r>
              <a:rPr lang="en-GB" smtClean="0"/>
              <a:t>: Postgres SQL</a:t>
            </a:r>
            <a:endParaRPr lang="en-GB" dirty="0" smtClean="0"/>
          </a:p>
        </p:txBody>
      </p:sp>
    </p:spTree>
    <p:extLst>
      <p:ext uri="{BB962C8B-B14F-4D97-AF65-F5344CB8AC3E}">
        <p14:creationId xmlns:p14="http://schemas.microsoft.com/office/powerpoint/2010/main" val="11336976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Q&amp;A</a:t>
            </a:r>
            <a:endParaRPr lang="en-GB" dirty="0"/>
          </a:p>
        </p:txBody>
      </p:sp>
      <p:sp>
        <p:nvSpPr>
          <p:cNvPr id="5" name="Content Placeholder 4"/>
          <p:cNvSpPr>
            <a:spLocks noGrp="1"/>
          </p:cNvSpPr>
          <p:nvPr>
            <p:ph idx="1"/>
          </p:nvPr>
        </p:nvSpPr>
        <p:spPr/>
        <p:txBody>
          <a:bodyPr/>
          <a:lstStyle/>
          <a:p>
            <a:endParaRPr lang="en-GB" dirty="0"/>
          </a:p>
        </p:txBody>
      </p:sp>
    </p:spTree>
    <p:extLst>
      <p:ext uri="{BB962C8B-B14F-4D97-AF65-F5344CB8AC3E}">
        <p14:creationId xmlns:p14="http://schemas.microsoft.com/office/powerpoint/2010/main" val="38807244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All presentations are equal…</a:t>
            </a:r>
            <a:endParaRPr lang="en-GB" dirty="0"/>
          </a:p>
        </p:txBody>
      </p:sp>
      <p:sp>
        <p:nvSpPr>
          <p:cNvPr id="3" name="Content Placeholder 2"/>
          <p:cNvSpPr>
            <a:spLocks noGrp="1"/>
          </p:cNvSpPr>
          <p:nvPr>
            <p:ph idx="1"/>
          </p:nvPr>
        </p:nvSpPr>
        <p:spPr/>
        <p:txBody>
          <a:bodyPr>
            <a:normAutofit fontScale="92500" lnSpcReduction="20000"/>
          </a:bodyPr>
          <a:lstStyle/>
          <a:p>
            <a:pPr marL="0" indent="0">
              <a:buNone/>
            </a:pPr>
            <a:r>
              <a:rPr lang="en-GB" dirty="0" smtClean="0"/>
              <a:t>… But some are more equal than others.</a:t>
            </a:r>
          </a:p>
          <a:p>
            <a:pPr marL="0" indent="0">
              <a:buNone/>
            </a:pPr>
            <a:endParaRPr lang="en-GB" dirty="0"/>
          </a:p>
          <a:p>
            <a:pPr marL="0" indent="0">
              <a:buNone/>
            </a:pPr>
            <a:r>
              <a:rPr lang="en-GB" dirty="0" smtClean="0"/>
              <a:t>I give this presentation at user groups, internal brown bags, and conferences.</a:t>
            </a:r>
          </a:p>
          <a:p>
            <a:pPr marL="0" indent="0">
              <a:buNone/>
            </a:pPr>
            <a:endParaRPr lang="en-GB" dirty="0"/>
          </a:p>
          <a:p>
            <a:pPr marL="0" indent="0">
              <a:buNone/>
            </a:pPr>
            <a:r>
              <a:rPr lang="en-GB" dirty="0" smtClean="0"/>
              <a:t>That can give me 120 mins, 90 mins, 60 mins, or 45 mins.</a:t>
            </a:r>
          </a:p>
          <a:p>
            <a:pPr marL="0" indent="0">
              <a:buNone/>
            </a:pPr>
            <a:endParaRPr lang="en-GB" dirty="0"/>
          </a:p>
          <a:p>
            <a:pPr marL="0" indent="0">
              <a:buNone/>
            </a:pPr>
            <a:r>
              <a:rPr lang="en-GB" dirty="0" smtClean="0"/>
              <a:t>So we may skip some content if you are in a shorter session… Don’t panic, it’s ordered by importance.</a:t>
            </a:r>
            <a:endParaRPr lang="en-GB" dirty="0"/>
          </a:p>
        </p:txBody>
      </p:sp>
    </p:spTree>
    <p:extLst>
      <p:ext uri="{BB962C8B-B14F-4D97-AF65-F5344CB8AC3E}">
        <p14:creationId xmlns:p14="http://schemas.microsoft.com/office/powerpoint/2010/main" val="25568191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Command Invoker</a:t>
            </a:r>
            <a:endParaRPr lang="en-US" dirty="0"/>
          </a:p>
        </p:txBody>
      </p:sp>
      <p:sp>
        <p:nvSpPr>
          <p:cNvPr id="6" name="Text Placeholder 5"/>
          <p:cNvSpPr>
            <a:spLocks noGrp="1"/>
          </p:cNvSpPr>
          <p:nvPr>
            <p:ph type="body" idx="1"/>
          </p:nvPr>
        </p:nvSpPr>
        <p:spPr/>
        <p:txBody>
          <a:bodyPr/>
          <a:lstStyle/>
          <a:p>
            <a:r>
              <a:rPr lang="en-US" dirty="0" smtClean="0"/>
              <a:t>Endpoints should be free of domain concerns</a:t>
            </a:r>
            <a:endParaRPr lang="en-US" dirty="0"/>
          </a:p>
        </p:txBody>
      </p:sp>
    </p:spTree>
    <p:extLst>
      <p:ext uri="{BB962C8B-B14F-4D97-AF65-F5344CB8AC3E}">
        <p14:creationId xmlns:p14="http://schemas.microsoft.com/office/powerpoint/2010/main" val="7509925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Command Invoker Pattern</a:t>
            </a:r>
            <a:endParaRPr lang="en-GB"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58285" y="1193469"/>
            <a:ext cx="4145280" cy="4511040"/>
          </a:xfrm>
        </p:spPr>
      </p:pic>
      <p:sp>
        <p:nvSpPr>
          <p:cNvPr id="6" name="Text Placeholder 5"/>
          <p:cNvSpPr>
            <a:spLocks noGrp="1"/>
          </p:cNvSpPr>
          <p:nvPr>
            <p:ph type="body" sz="half" idx="2"/>
          </p:nvPr>
        </p:nvSpPr>
        <p:spPr/>
        <p:txBody>
          <a:bodyPr>
            <a:normAutofit fontScale="92500" lnSpcReduction="10000"/>
          </a:bodyPr>
          <a:lstStyle/>
          <a:p>
            <a:r>
              <a:rPr lang="en-GB" b="1" dirty="0" smtClean="0"/>
              <a:t>Problem</a:t>
            </a:r>
            <a:r>
              <a:rPr lang="en-GB" dirty="0" smtClean="0"/>
              <a:t>: </a:t>
            </a:r>
            <a:r>
              <a:rPr lang="en-GB" dirty="0"/>
              <a:t>How </a:t>
            </a:r>
            <a:r>
              <a:rPr lang="en-GB" dirty="0" smtClean="0"/>
              <a:t>can a service API </a:t>
            </a:r>
            <a:r>
              <a:rPr lang="en-GB" dirty="0"/>
              <a:t>reuse common domain logic while enabling both synchronous and asynchronous request processing</a:t>
            </a:r>
            <a:r>
              <a:rPr lang="en-GB" dirty="0" smtClean="0"/>
              <a:t>?</a:t>
            </a:r>
          </a:p>
          <a:p>
            <a:endParaRPr lang="en-GB" dirty="0"/>
          </a:p>
          <a:p>
            <a:r>
              <a:rPr lang="en-GB" b="1" dirty="0" smtClean="0"/>
              <a:t>Solution</a:t>
            </a:r>
            <a:r>
              <a:rPr lang="en-GB" dirty="0"/>
              <a:t>: Create command objects that fully encapsulate common request processing logic. Instantiate and invoke these commands from within the </a:t>
            </a:r>
            <a:r>
              <a:rPr lang="en-GB" dirty="0" smtClean="0"/>
              <a:t>service</a:t>
            </a:r>
            <a:r>
              <a:rPr lang="en-GB" dirty="0"/>
              <a:t>, or forward them to an asynchronous background process</a:t>
            </a:r>
            <a:r>
              <a:rPr lang="en-GB" dirty="0" smtClean="0"/>
              <a:t>.</a:t>
            </a:r>
          </a:p>
          <a:p>
            <a:endParaRPr lang="en-GB" dirty="0"/>
          </a:p>
          <a:p>
            <a:r>
              <a:rPr lang="en-GB" dirty="0"/>
              <a:t>When a </a:t>
            </a:r>
            <a:r>
              <a:rPr lang="en-GB" dirty="0" smtClean="0"/>
              <a:t>service </a:t>
            </a:r>
            <a:r>
              <a:rPr lang="en-GB" dirty="0"/>
              <a:t>is implemented as a </a:t>
            </a:r>
            <a:r>
              <a:rPr lang="en-GB" b="1" dirty="0"/>
              <a:t>Command Invoker</a:t>
            </a:r>
            <a:r>
              <a:rPr lang="en-GB" dirty="0"/>
              <a:t>, all domain and exception-handling logic is removed from the </a:t>
            </a:r>
            <a:r>
              <a:rPr lang="en-GB" dirty="0" smtClean="0"/>
              <a:t>service </a:t>
            </a:r>
            <a:r>
              <a:rPr lang="en-GB" dirty="0"/>
              <a:t>and moved to Command </a:t>
            </a:r>
            <a:r>
              <a:rPr lang="en-GB" dirty="0" smtClean="0"/>
              <a:t>objects. </a:t>
            </a:r>
          </a:p>
          <a:p>
            <a:r>
              <a:rPr lang="en-GB" dirty="0" smtClean="0"/>
              <a:t>The </a:t>
            </a:r>
            <a:r>
              <a:rPr lang="en-GB" dirty="0"/>
              <a:t>code that is left over in the </a:t>
            </a:r>
            <a:r>
              <a:rPr lang="en-GB" dirty="0" smtClean="0"/>
              <a:t>service </a:t>
            </a:r>
            <a:r>
              <a:rPr lang="en-GB" dirty="0"/>
              <a:t>does very little. </a:t>
            </a:r>
            <a:endParaRPr lang="en-GB" dirty="0" smtClean="0"/>
          </a:p>
          <a:p>
            <a:endParaRPr lang="en-GB" dirty="0"/>
          </a:p>
          <a:p>
            <a:r>
              <a:rPr lang="en-GB" dirty="0" smtClean="0"/>
              <a:t>In </a:t>
            </a:r>
            <a:r>
              <a:rPr lang="en-GB" dirty="0"/>
              <a:t>its simplest form, the service selects a Command, provides request data to the Command, and calls a method that causes it to begin processing the request.</a:t>
            </a:r>
            <a:endParaRPr lang="en-GB" dirty="0" smtClean="0"/>
          </a:p>
          <a:p>
            <a:endParaRPr lang="en-GB" dirty="0"/>
          </a:p>
          <a:p>
            <a:endParaRPr lang="en-GB" dirty="0" smtClean="0"/>
          </a:p>
          <a:p>
            <a:endParaRPr lang="en-GB" dirty="0"/>
          </a:p>
        </p:txBody>
      </p:sp>
    </p:spTree>
    <p:extLst>
      <p:ext uri="{BB962C8B-B14F-4D97-AF65-F5344CB8AC3E}">
        <p14:creationId xmlns:p14="http://schemas.microsoft.com/office/powerpoint/2010/main" val="42771095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Implementation Options</a:t>
            </a:r>
            <a:endParaRPr lang="en-GB" dirty="0"/>
          </a:p>
        </p:txBody>
      </p:sp>
      <p:sp>
        <p:nvSpPr>
          <p:cNvPr id="6" name="Content Placeholder 5"/>
          <p:cNvSpPr>
            <a:spLocks noGrp="1"/>
          </p:cNvSpPr>
          <p:nvPr>
            <p:ph idx="1"/>
          </p:nvPr>
        </p:nvSpPr>
        <p:spPr/>
        <p:txBody>
          <a:bodyPr>
            <a:normAutofit fontScale="77500" lnSpcReduction="20000"/>
          </a:bodyPr>
          <a:lstStyle/>
          <a:p>
            <a:r>
              <a:rPr lang="en-GB" dirty="0" smtClean="0"/>
              <a:t>Invoking commands from within the service</a:t>
            </a:r>
          </a:p>
          <a:p>
            <a:pPr lvl="1"/>
            <a:r>
              <a:rPr lang="en-GB" dirty="0" smtClean="0"/>
              <a:t>Have the service instantiate the command and execute it directly.</a:t>
            </a:r>
          </a:p>
          <a:p>
            <a:pPr lvl="2"/>
            <a:r>
              <a:rPr lang="en-GB" dirty="0" smtClean="0"/>
              <a:t>Processing time is short and spikes in load are not an issue.</a:t>
            </a:r>
          </a:p>
          <a:p>
            <a:pPr lvl="1"/>
            <a:r>
              <a:rPr lang="en-GB" dirty="0" smtClean="0"/>
              <a:t>Forward the request to a background process</a:t>
            </a:r>
          </a:p>
          <a:p>
            <a:pPr lvl="2"/>
            <a:r>
              <a:rPr lang="en-GB" dirty="0" smtClean="0"/>
              <a:t>Time required is not short or spikes in load occur.</a:t>
            </a:r>
          </a:p>
          <a:p>
            <a:pPr lvl="2"/>
            <a:r>
              <a:rPr lang="en-GB" dirty="0" smtClean="0"/>
              <a:t>Can instantiate the command and forward to a background request processor by means of a queue or database.</a:t>
            </a:r>
          </a:p>
          <a:p>
            <a:pPr lvl="2"/>
            <a:r>
              <a:rPr lang="en-GB" dirty="0" smtClean="0"/>
              <a:t>Can also forward request to background process that instantiates the command and services it.</a:t>
            </a:r>
          </a:p>
          <a:p>
            <a:r>
              <a:rPr lang="en-GB" dirty="0" smtClean="0"/>
              <a:t>Implementing a command</a:t>
            </a:r>
          </a:p>
          <a:p>
            <a:pPr lvl="1"/>
            <a:r>
              <a:rPr lang="en-GB" dirty="0" smtClean="0"/>
              <a:t>May use a transaction script; no domain just direct manipulation of state in the database.</a:t>
            </a:r>
          </a:p>
          <a:p>
            <a:pPr lvl="1"/>
            <a:r>
              <a:rPr lang="en-GB" dirty="0" smtClean="0"/>
              <a:t>May use a domain model</a:t>
            </a:r>
            <a:endParaRPr lang="en-GB" dirty="0"/>
          </a:p>
        </p:txBody>
      </p:sp>
    </p:spTree>
    <p:extLst>
      <p:ext uri="{BB962C8B-B14F-4D97-AF65-F5344CB8AC3E}">
        <p14:creationId xmlns:p14="http://schemas.microsoft.com/office/powerpoint/2010/main" val="27889973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9449</TotalTime>
  <Words>4214</Words>
  <Application>Microsoft Office PowerPoint</Application>
  <PresentationFormat>On-screen Show (4:3)</PresentationFormat>
  <Paragraphs>401</Paragraphs>
  <Slides>59</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59</vt:i4>
      </vt:variant>
    </vt:vector>
  </HeadingPairs>
  <TitlesOfParts>
    <vt:vector size="62" baseType="lpstr">
      <vt:lpstr>Arial</vt:lpstr>
      <vt:lpstr>Calibri</vt:lpstr>
      <vt:lpstr>Office Theme</vt:lpstr>
      <vt:lpstr>A Brighter Future</vt:lpstr>
      <vt:lpstr>Who are you?</vt:lpstr>
      <vt:lpstr>PowerPoint Presentation</vt:lpstr>
      <vt:lpstr>Agenda</vt:lpstr>
      <vt:lpstr>Things that might help</vt:lpstr>
      <vt:lpstr>All presentations are equal…</vt:lpstr>
      <vt:lpstr>The Command Invoker</vt:lpstr>
      <vt:lpstr>Command Invoker Pattern</vt:lpstr>
      <vt:lpstr>Implementation Options</vt:lpstr>
      <vt:lpstr>A Tour of Brighter</vt:lpstr>
      <vt:lpstr>Hello World</vt:lpstr>
      <vt:lpstr>How do I get Brighter?</vt:lpstr>
      <vt:lpstr>The Command Dispatcher</vt:lpstr>
      <vt:lpstr>PowerPoint Presentation</vt:lpstr>
      <vt:lpstr>PowerPoint Presentation</vt:lpstr>
      <vt:lpstr>Command Design Pattern</vt:lpstr>
      <vt:lpstr>Implementing a Command</vt:lpstr>
      <vt:lpstr>Command Dispatcher</vt:lpstr>
      <vt:lpstr>Command Dispatcher</vt:lpstr>
      <vt:lpstr>Command Dispatcher</vt:lpstr>
      <vt:lpstr>Dispatching a Command</vt:lpstr>
      <vt:lpstr>Dispatch</vt:lpstr>
      <vt:lpstr>The Task Queue Pattern</vt:lpstr>
      <vt:lpstr>Task Queues</vt:lpstr>
      <vt:lpstr>Lightweight Broker Architecture</vt:lpstr>
      <vt:lpstr>Posting to a Task Queue</vt:lpstr>
      <vt:lpstr>Serializing the Message</vt:lpstr>
      <vt:lpstr>Handling the Message</vt:lpstr>
      <vt:lpstr>Running a Dispatcher</vt:lpstr>
      <vt:lpstr>Queue</vt:lpstr>
      <vt:lpstr>The Command Processor</vt:lpstr>
      <vt:lpstr>Command Processor</vt:lpstr>
      <vt:lpstr>Command Processor</vt:lpstr>
      <vt:lpstr>Building a Pipeline of Request Handlers</vt:lpstr>
      <vt:lpstr>The Russian Doll Model</vt:lpstr>
      <vt:lpstr>Implementing a Pipeline</vt:lpstr>
      <vt:lpstr>Building a Pipeline of Request Handlers</vt:lpstr>
      <vt:lpstr>Availability</vt:lpstr>
      <vt:lpstr>The Timeout Pattern</vt:lpstr>
      <vt:lpstr>The Retry Pattern</vt:lpstr>
      <vt:lpstr>The Circuit Breaker Pattern</vt:lpstr>
      <vt:lpstr>Adding Availability Patterns to the Brighter pipeline</vt:lpstr>
      <vt:lpstr>Configuring Brighter  </vt:lpstr>
      <vt:lpstr>Command Processor</vt:lpstr>
      <vt:lpstr>Putting it all Together</vt:lpstr>
      <vt:lpstr>Dispatcher</vt:lpstr>
      <vt:lpstr>Putting it all Together</vt:lpstr>
      <vt:lpstr>Management and Monitoring</vt:lpstr>
      <vt:lpstr>The Control Bus</vt:lpstr>
      <vt:lpstr>Control Bus</vt:lpstr>
      <vt:lpstr>Brighter Progress</vt:lpstr>
      <vt:lpstr>Monitoring</vt:lpstr>
      <vt:lpstr>Want to know More?</vt:lpstr>
      <vt:lpstr>Visit our GitHub pages for tutorials and docs</vt:lpstr>
      <vt:lpstr>Clone (or fork!) the GitHub repo</vt:lpstr>
      <vt:lpstr>Join us in our Gitter chat room</vt:lpstr>
      <vt:lpstr>Bright Future</vt:lpstr>
      <vt:lpstr>Road Map</vt:lpstr>
      <vt:lpstr>Q&amp;A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134</cp:revision>
  <dcterms:created xsi:type="dcterms:W3CDTF">2014-08-30T16:22:54Z</dcterms:created>
  <dcterms:modified xsi:type="dcterms:W3CDTF">2015-11-19T10:05:28Z</dcterms:modified>
</cp:coreProperties>
</file>